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Roboto"/>
      <p:regular r:id="rId19"/>
      <p:bold r:id="rId20"/>
      <p:italic r:id="rId21"/>
      <p:boldItalic r:id="rId22"/>
    </p:embeddedFont>
    <p:embeddedFont>
      <p:font typeface="Arial Narrow"/>
      <p:regular r:id="rId23"/>
      <p:bold r:id="rId24"/>
      <p:italic r:id="rId25"/>
      <p:boldItalic r:id="rId26"/>
    </p:embeddedFont>
    <p:embeddedFont>
      <p:font typeface="Quattrocento Sans"/>
      <p:bold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9" roundtripDataSignature="AMtx7mhlVIqY0Hc0f+d5eRx2Oy5EP4qu2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ArialNarrow-bold.fntdata"/><Relationship Id="rId23" Type="http://schemas.openxmlformats.org/officeDocument/2006/relationships/font" Target="fonts/ArialNarrow-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ArialNarrow-boldItalic.fntdata"/><Relationship Id="rId25" Type="http://schemas.openxmlformats.org/officeDocument/2006/relationships/font" Target="fonts/ArialNarrow-italic.fntdata"/><Relationship Id="rId28" Type="http://schemas.openxmlformats.org/officeDocument/2006/relationships/font" Target="fonts/QuattrocentoSans-boldItalic.fntdata"/><Relationship Id="rId27" Type="http://schemas.openxmlformats.org/officeDocument/2006/relationships/font" Target="fonts/QuattrocentoSans-bold.fntdata"/><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Roboto-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Quattrocento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Quattrocento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Quattrocento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Quattrocento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4"/>
          <p:cNvSpPr/>
          <p:nvPr>
            <p:ph idx="2" type="pic"/>
          </p:nvPr>
        </p:nvSpPr>
        <p:spPr>
          <a:xfrm>
            <a:off x="5183188" y="987425"/>
            <a:ext cx="6172200" cy="4873625"/>
          </a:xfrm>
          <a:prstGeom prst="rect">
            <a:avLst/>
          </a:prstGeom>
          <a:noFill/>
          <a:ln>
            <a:noFill/>
          </a:ln>
        </p:spPr>
      </p:sp>
      <p:sp>
        <p:nvSpPr>
          <p:cNvPr id="64" name="Google Shape;64;p2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Quattrocento Sans"/>
              <a:buNone/>
              <a:defRPr b="0" i="0" sz="4400" u="none" cap="none" strike="noStrik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8" name="Google Shape;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9" name="Google Shape;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0" name="Google Shape;1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1pPr>
            <a:lvl2pPr indent="0" lvl="1"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2pPr>
            <a:lvl3pPr indent="0" lvl="2"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3pPr>
            <a:lvl4pPr indent="0" lvl="3"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4pPr>
            <a:lvl5pPr indent="0" lvl="4"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5pPr>
            <a:lvl6pPr indent="0" lvl="5"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6pPr>
            <a:lvl7pPr indent="0" lvl="6"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7pPr>
            <a:lvl8pPr indent="0" lvl="7"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8pPr>
            <a:lvl9pPr indent="0" lvl="8"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2.jpg"/><Relationship Id="rId5"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jpg"/><Relationship Id="rId4" Type="http://schemas.openxmlformats.org/officeDocument/2006/relationships/image" Target="../media/image1.jp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6.jpg"/><Relationship Id="rId5" Type="http://schemas.openxmlformats.org/officeDocument/2006/relationships/image" Target="../media/image5.jpg"/><Relationship Id="rId6"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406890" y="737533"/>
            <a:ext cx="1147610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5400" u="none" cap="none" strike="noStrike">
                <a:solidFill>
                  <a:srgbClr val="1F3864"/>
                </a:solidFill>
                <a:latin typeface="Quattrocento Sans"/>
                <a:ea typeface="Quattrocento Sans"/>
                <a:cs typeface="Quattrocento Sans"/>
                <a:sym typeface="Quattrocento Sans"/>
              </a:rPr>
              <a:t>Chương IV: NGÀNH THÂN MỀM</a:t>
            </a:r>
            <a:endParaRPr b="1" sz="5400" cap="none">
              <a:solidFill>
                <a:srgbClr val="1F3864"/>
              </a:solidFill>
              <a:latin typeface="Quattrocento Sans"/>
              <a:ea typeface="Quattrocento Sans"/>
              <a:cs typeface="Quattrocento Sans"/>
              <a:sym typeface="Quattrocento Sans"/>
            </a:endParaRPr>
          </a:p>
        </p:txBody>
      </p:sp>
      <p:sp>
        <p:nvSpPr>
          <p:cNvPr id="85" name="Google Shape;85;p1"/>
          <p:cNvSpPr/>
          <p:nvPr/>
        </p:nvSpPr>
        <p:spPr>
          <a:xfrm>
            <a:off x="2733752" y="1808992"/>
            <a:ext cx="6822386"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6600" u="sng">
                <a:solidFill>
                  <a:srgbClr val="FF0000"/>
                </a:solidFill>
                <a:latin typeface="Arial Narrow"/>
                <a:ea typeface="Arial Narrow"/>
                <a:cs typeface="Arial Narrow"/>
                <a:sym typeface="Arial Narrow"/>
              </a:rPr>
              <a:t>Bài 18</a:t>
            </a:r>
            <a:r>
              <a:rPr i="1" lang="en-US" sz="6600">
                <a:solidFill>
                  <a:srgbClr val="FF0000"/>
                </a:solidFill>
                <a:latin typeface="Arial Narrow"/>
                <a:ea typeface="Arial Narrow"/>
                <a:cs typeface="Arial Narrow"/>
                <a:sym typeface="Arial Narrow"/>
              </a:rPr>
              <a:t>: TRAI SÔNG</a:t>
            </a:r>
            <a:endParaRPr i="1" sz="6600" cap="none">
              <a:solidFill>
                <a:srgbClr val="FF0000"/>
              </a:solidFill>
              <a:latin typeface="Arial Narrow"/>
              <a:ea typeface="Arial Narrow"/>
              <a:cs typeface="Arial Narrow"/>
              <a:sym typeface="Arial Narrow"/>
            </a:endParaRPr>
          </a:p>
        </p:txBody>
      </p:sp>
      <p:pic>
        <p:nvPicPr>
          <p:cNvPr id="86" name="Google Shape;86;p1"/>
          <p:cNvPicPr preferRelativeResize="0"/>
          <p:nvPr/>
        </p:nvPicPr>
        <p:blipFill rotWithShape="1">
          <a:blip r:embed="rId3">
            <a:alphaModFix/>
          </a:blip>
          <a:srcRect b="0" l="0" r="0" t="0"/>
          <a:stretch/>
        </p:blipFill>
        <p:spPr>
          <a:xfrm>
            <a:off x="8069242" y="3371574"/>
            <a:ext cx="3813757" cy="2860318"/>
          </a:xfrm>
          <a:prstGeom prst="rect">
            <a:avLst/>
          </a:prstGeom>
          <a:noFill/>
          <a:ln>
            <a:noFill/>
          </a:ln>
        </p:spPr>
      </p:pic>
      <p:pic>
        <p:nvPicPr>
          <p:cNvPr id="87" name="Google Shape;87;p1"/>
          <p:cNvPicPr preferRelativeResize="0"/>
          <p:nvPr/>
        </p:nvPicPr>
        <p:blipFill rotWithShape="1">
          <a:blip r:embed="rId4">
            <a:alphaModFix/>
          </a:blip>
          <a:srcRect b="0" l="0" r="0" t="0"/>
          <a:stretch/>
        </p:blipFill>
        <p:spPr>
          <a:xfrm>
            <a:off x="4134605" y="3371574"/>
            <a:ext cx="3813757" cy="2860318"/>
          </a:xfrm>
          <a:prstGeom prst="rect">
            <a:avLst/>
          </a:prstGeom>
          <a:noFill/>
          <a:ln>
            <a:noFill/>
          </a:ln>
        </p:spPr>
      </p:pic>
      <p:pic>
        <p:nvPicPr>
          <p:cNvPr id="88" name="Google Shape;88;p1"/>
          <p:cNvPicPr preferRelativeResize="0"/>
          <p:nvPr/>
        </p:nvPicPr>
        <p:blipFill rotWithShape="1">
          <a:blip r:embed="rId5">
            <a:alphaModFix/>
          </a:blip>
          <a:srcRect b="0" l="0" r="0" t="0"/>
          <a:stretch/>
        </p:blipFill>
        <p:spPr>
          <a:xfrm>
            <a:off x="199969" y="3371575"/>
            <a:ext cx="3813757" cy="28603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0"/>
          <p:cNvSpPr txBox="1"/>
          <p:nvPr/>
        </p:nvSpPr>
        <p:spPr>
          <a:xfrm>
            <a:off x="523526" y="116094"/>
            <a:ext cx="5564122" cy="6833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0066"/>
              </a:buClr>
              <a:buSzPts val="4000"/>
              <a:buFont typeface="Quattrocento Sans"/>
              <a:buNone/>
            </a:pPr>
            <a:r>
              <a:rPr b="1" lang="en-US" sz="4000">
                <a:solidFill>
                  <a:srgbClr val="FF0066"/>
                </a:solidFill>
                <a:latin typeface="Quattrocento Sans"/>
                <a:ea typeface="Quattrocento Sans"/>
                <a:cs typeface="Quattrocento Sans"/>
                <a:sym typeface="Quattrocento Sans"/>
              </a:rPr>
              <a:t>II – Dinh dưỡng</a:t>
            </a:r>
            <a:endParaRPr b="1" sz="4000" u="sng">
              <a:solidFill>
                <a:srgbClr val="FF0066"/>
              </a:solidFill>
              <a:latin typeface="Quattrocento Sans"/>
              <a:ea typeface="Quattrocento Sans"/>
              <a:cs typeface="Quattrocento Sans"/>
              <a:sym typeface="Quattrocento Sans"/>
            </a:endParaRPr>
          </a:p>
        </p:txBody>
      </p:sp>
      <p:pic>
        <p:nvPicPr>
          <p:cNvPr id="170" name="Google Shape;170;p10"/>
          <p:cNvPicPr preferRelativeResize="0"/>
          <p:nvPr/>
        </p:nvPicPr>
        <p:blipFill rotWithShape="1">
          <a:blip r:embed="rId3">
            <a:alphaModFix/>
          </a:blip>
          <a:srcRect b="5553" l="9585" r="2843" t="7676"/>
          <a:stretch/>
        </p:blipFill>
        <p:spPr>
          <a:xfrm>
            <a:off x="7221724" y="276693"/>
            <a:ext cx="3579876" cy="3665403"/>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grpSp>
        <p:nvGrpSpPr>
          <p:cNvPr id="171" name="Google Shape;171;p10"/>
          <p:cNvGrpSpPr/>
          <p:nvPr/>
        </p:nvGrpSpPr>
        <p:grpSpPr>
          <a:xfrm>
            <a:off x="1358087" y="755616"/>
            <a:ext cx="5163271" cy="3115110"/>
            <a:chOff x="523526" y="1036426"/>
            <a:chExt cx="5163271" cy="3115110"/>
          </a:xfrm>
        </p:grpSpPr>
        <p:pic>
          <p:nvPicPr>
            <p:cNvPr id="172" name="Google Shape;172;p10"/>
            <p:cNvPicPr preferRelativeResize="0"/>
            <p:nvPr/>
          </p:nvPicPr>
          <p:blipFill rotWithShape="1">
            <a:blip r:embed="rId4">
              <a:alphaModFix/>
            </a:blip>
            <a:srcRect b="0" l="0" r="0" t="0"/>
            <a:stretch/>
          </p:blipFill>
          <p:spPr>
            <a:xfrm>
              <a:off x="523526" y="1036426"/>
              <a:ext cx="5163271" cy="311511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173" name="Google Shape;173;p10"/>
            <p:cNvSpPr/>
            <p:nvPr/>
          </p:nvSpPr>
          <p:spPr>
            <a:xfrm>
              <a:off x="2041743" y="1409437"/>
              <a:ext cx="814191" cy="3006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4" name="Google Shape;174;p10"/>
            <p:cNvSpPr/>
            <p:nvPr/>
          </p:nvSpPr>
          <p:spPr>
            <a:xfrm>
              <a:off x="676406" y="2938196"/>
              <a:ext cx="676405" cy="3006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5" name="Google Shape;175;p10"/>
            <p:cNvSpPr/>
            <p:nvPr/>
          </p:nvSpPr>
          <p:spPr>
            <a:xfrm>
              <a:off x="3447540" y="1316332"/>
              <a:ext cx="1136986" cy="48741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6" name="Google Shape;176;p10"/>
            <p:cNvSpPr/>
            <p:nvPr/>
          </p:nvSpPr>
          <p:spPr>
            <a:xfrm>
              <a:off x="2967384" y="3741545"/>
              <a:ext cx="676406" cy="2935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77" name="Google Shape;177;p10"/>
            <p:cNvSpPr/>
            <p:nvPr/>
          </p:nvSpPr>
          <p:spPr>
            <a:xfrm>
              <a:off x="1891430" y="3832779"/>
              <a:ext cx="676406" cy="2935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sp>
        <p:nvSpPr>
          <p:cNvPr id="178" name="Google Shape;178;p10"/>
          <p:cNvSpPr/>
          <p:nvPr/>
        </p:nvSpPr>
        <p:spPr>
          <a:xfrm>
            <a:off x="361971" y="4136414"/>
            <a:ext cx="11468057" cy="2031838"/>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1" lang="en-US" sz="2800">
                <a:solidFill>
                  <a:schemeClr val="dk1"/>
                </a:solidFill>
                <a:latin typeface="Quattrocento Sans"/>
                <a:ea typeface="Quattrocento Sans"/>
                <a:cs typeface="Quattrocento Sans"/>
                <a:sym typeface="Quattrocento Sans"/>
              </a:rPr>
              <a:t>- </a:t>
            </a:r>
            <a:r>
              <a:rPr b="1" i="1" lang="en-US" sz="2800">
                <a:solidFill>
                  <a:srgbClr val="FF0000"/>
                </a:solidFill>
                <a:latin typeface="Quattrocento Sans"/>
                <a:ea typeface="Quattrocento Sans"/>
                <a:cs typeface="Quattrocento Sans"/>
                <a:sym typeface="Quattrocento Sans"/>
              </a:rPr>
              <a:t>Thức ăn </a:t>
            </a:r>
            <a:r>
              <a:rPr b="1" i="1" lang="en-US" sz="2800">
                <a:solidFill>
                  <a:schemeClr val="dk1"/>
                </a:solidFill>
                <a:latin typeface="Quattrocento Sans"/>
                <a:ea typeface="Quattrocento Sans"/>
                <a:cs typeface="Quattrocento Sans"/>
                <a:sym typeface="Quattrocento Sans"/>
              </a:rPr>
              <a:t>là vụn hữu cơ, ĐVNS.</a:t>
            </a:r>
            <a:endParaRPr b="1" i="1" sz="2800">
              <a:solidFill>
                <a:schemeClr val="dk1"/>
              </a:solidFill>
              <a:latin typeface="Quattrocento Sans"/>
              <a:ea typeface="Quattrocento Sans"/>
              <a:cs typeface="Quattrocento Sans"/>
              <a:sym typeface="Quattrocento Sans"/>
            </a:endParaRPr>
          </a:p>
          <a:p>
            <a:pPr indent="0" lvl="0" marL="0" marR="0" rtl="0" algn="just">
              <a:lnSpc>
                <a:spcPct val="115000"/>
              </a:lnSpc>
              <a:spcBef>
                <a:spcPts val="0"/>
              </a:spcBef>
              <a:spcAft>
                <a:spcPts val="0"/>
              </a:spcAft>
              <a:buNone/>
            </a:pPr>
            <a:r>
              <a:rPr b="1" i="1" lang="en-US" sz="2800">
                <a:solidFill>
                  <a:schemeClr val="dk1"/>
                </a:solidFill>
                <a:latin typeface="Quattrocento Sans"/>
                <a:ea typeface="Quattrocento Sans"/>
                <a:cs typeface="Quattrocento Sans"/>
                <a:sym typeface="Quattrocento Sans"/>
              </a:rPr>
              <a:t>- Dinh dưỡng kiểu </a:t>
            </a:r>
            <a:r>
              <a:rPr b="1" i="1" lang="en-US" sz="2800">
                <a:solidFill>
                  <a:srgbClr val="FF0000"/>
                </a:solidFill>
                <a:latin typeface="Quattrocento Sans"/>
                <a:ea typeface="Quattrocento Sans"/>
                <a:cs typeface="Quattrocento Sans"/>
                <a:sym typeface="Quattrocento Sans"/>
              </a:rPr>
              <a:t>thụ động</a:t>
            </a:r>
            <a:r>
              <a:rPr b="1" i="1" lang="en-US" sz="2800">
                <a:solidFill>
                  <a:schemeClr val="dk1"/>
                </a:solidFill>
                <a:latin typeface="Quattrocento Sans"/>
                <a:ea typeface="Quattrocento Sans"/>
                <a:cs typeface="Quattrocento Sans"/>
                <a:sym typeface="Quattrocento Sans"/>
              </a:rPr>
              <a:t>: trai hút nước qua ống hút để vào khoang áo → qua mang → miệng nhờ sự rung động của các lông trên tấm miệng. Qua mang oxi được tiếp nhận, đến miệng thức ăn được giữ lại.</a:t>
            </a:r>
            <a:endParaRPr b="1" i="1" sz="2800">
              <a:solidFill>
                <a:schemeClr val="dk1"/>
              </a:solidFill>
              <a:latin typeface="Quattrocento Sans"/>
              <a:ea typeface="Quattrocento Sans"/>
              <a:cs typeface="Quattrocento Sans"/>
              <a:sym typeface="Quattrocen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1"/>
          <p:cNvSpPr txBox="1"/>
          <p:nvPr/>
        </p:nvSpPr>
        <p:spPr>
          <a:xfrm>
            <a:off x="523526" y="116094"/>
            <a:ext cx="5564122" cy="6833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0066"/>
              </a:buClr>
              <a:buSzPts val="4000"/>
              <a:buFont typeface="Quattrocento Sans"/>
              <a:buNone/>
            </a:pPr>
            <a:r>
              <a:rPr b="1" lang="en-US" sz="4000">
                <a:solidFill>
                  <a:srgbClr val="FF0066"/>
                </a:solidFill>
                <a:latin typeface="Quattrocento Sans"/>
                <a:ea typeface="Quattrocento Sans"/>
                <a:cs typeface="Quattrocento Sans"/>
                <a:sym typeface="Quattrocento Sans"/>
              </a:rPr>
              <a:t>III – Sinh sản</a:t>
            </a:r>
            <a:endParaRPr b="1" sz="4000" u="sng">
              <a:solidFill>
                <a:srgbClr val="FF0066"/>
              </a:solidFill>
              <a:latin typeface="Quattrocento Sans"/>
              <a:ea typeface="Quattrocento Sans"/>
              <a:cs typeface="Quattrocento Sans"/>
              <a:sym typeface="Quattrocento Sans"/>
            </a:endParaRPr>
          </a:p>
        </p:txBody>
      </p:sp>
      <p:pic>
        <p:nvPicPr>
          <p:cNvPr id="184" name="Google Shape;184;p11" title="Mussels in the Wild Animated Short"/>
          <p:cNvPicPr preferRelativeResize="0"/>
          <p:nvPr/>
        </p:nvPicPr>
        <p:blipFill rotWithShape="1">
          <a:blip r:embed="rId3">
            <a:alphaModFix/>
          </a:blip>
          <a:srcRect b="0" l="0" r="0" t="0"/>
          <a:stretch/>
        </p:blipFill>
        <p:spPr>
          <a:xfrm>
            <a:off x="661182" y="688438"/>
            <a:ext cx="10824033" cy="608851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2"/>
          <p:cNvSpPr txBox="1"/>
          <p:nvPr/>
        </p:nvSpPr>
        <p:spPr>
          <a:xfrm>
            <a:off x="523526" y="116094"/>
            <a:ext cx="5564122" cy="6833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0066"/>
              </a:buClr>
              <a:buSzPts val="4000"/>
              <a:buFont typeface="Quattrocento Sans"/>
              <a:buNone/>
            </a:pPr>
            <a:r>
              <a:rPr b="1" lang="en-US" sz="4000">
                <a:solidFill>
                  <a:srgbClr val="FF0066"/>
                </a:solidFill>
                <a:latin typeface="Quattrocento Sans"/>
                <a:ea typeface="Quattrocento Sans"/>
                <a:cs typeface="Quattrocento Sans"/>
                <a:sym typeface="Quattrocento Sans"/>
              </a:rPr>
              <a:t>III – Sinh sản</a:t>
            </a:r>
            <a:endParaRPr b="1" sz="4000" u="sng">
              <a:solidFill>
                <a:srgbClr val="FF0066"/>
              </a:solidFill>
              <a:latin typeface="Quattrocento Sans"/>
              <a:ea typeface="Quattrocento Sans"/>
              <a:cs typeface="Quattrocento Sans"/>
              <a:sym typeface="Quattrocento Sans"/>
            </a:endParaRPr>
          </a:p>
        </p:txBody>
      </p:sp>
      <p:sp>
        <p:nvSpPr>
          <p:cNvPr id="190" name="Google Shape;190;p12"/>
          <p:cNvSpPr/>
          <p:nvPr/>
        </p:nvSpPr>
        <p:spPr>
          <a:xfrm>
            <a:off x="523526" y="1057811"/>
            <a:ext cx="11146698" cy="545277"/>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i="1" lang="en-US" sz="2800">
                <a:solidFill>
                  <a:schemeClr val="dk1"/>
                </a:solidFill>
                <a:latin typeface="Quattrocento Sans"/>
                <a:ea typeface="Quattrocento Sans"/>
                <a:cs typeface="Quattrocento Sans"/>
                <a:sym typeface="Quattrocento Sans"/>
              </a:rPr>
              <a:t>Hoạt động nhóm, vẽ sơ đồ vòng đời của trai sông    </a:t>
            </a:r>
            <a:r>
              <a:rPr b="1" lang="en-US" sz="2800" u="sng">
                <a:solidFill>
                  <a:schemeClr val="dk1"/>
                </a:solidFill>
                <a:latin typeface="Quattrocento Sans"/>
                <a:ea typeface="Quattrocento Sans"/>
                <a:cs typeface="Quattrocento Sans"/>
                <a:sym typeface="Quattrocento Sans"/>
              </a:rPr>
              <a:t>jamboarb</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0"/>
                                        </p:tgtEl>
                                        <p:attrNameLst>
                                          <p:attrName>style.visibility</p:attrName>
                                        </p:attrNameLst>
                                      </p:cBhvr>
                                      <p:to>
                                        <p:strVal val="visible"/>
                                      </p:to>
                                    </p:set>
                                    <p:anim calcmode="lin" valueType="num">
                                      <p:cBhvr additive="base">
                                        <p:cTn dur="500"/>
                                        <p:tgtEl>
                                          <p:spTgt spid="190"/>
                                        </p:tgtEl>
                                        <p:attrNameLst>
                                          <p:attrName>ppt_w</p:attrName>
                                        </p:attrNameLst>
                                      </p:cBhvr>
                                      <p:tavLst>
                                        <p:tav fmla="" tm="0">
                                          <p:val>
                                            <p:strVal val="0"/>
                                          </p:val>
                                        </p:tav>
                                        <p:tav fmla="" tm="100000">
                                          <p:val>
                                            <p:strVal val="#ppt_w"/>
                                          </p:val>
                                        </p:tav>
                                      </p:tavLst>
                                    </p:anim>
                                    <p:anim calcmode="lin" valueType="num">
                                      <p:cBhvr additive="base">
                                        <p:cTn dur="500"/>
                                        <p:tgtEl>
                                          <p:spTgt spid="19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3"/>
          <p:cNvSpPr txBox="1"/>
          <p:nvPr/>
        </p:nvSpPr>
        <p:spPr>
          <a:xfrm>
            <a:off x="523526" y="116094"/>
            <a:ext cx="5564122" cy="6833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0066"/>
              </a:buClr>
              <a:buSzPts val="4000"/>
              <a:buFont typeface="Quattrocento Sans"/>
              <a:buNone/>
            </a:pPr>
            <a:r>
              <a:rPr b="1" lang="en-US" sz="4000">
                <a:solidFill>
                  <a:srgbClr val="FF0066"/>
                </a:solidFill>
                <a:latin typeface="Quattrocento Sans"/>
                <a:ea typeface="Quattrocento Sans"/>
                <a:cs typeface="Quattrocento Sans"/>
                <a:sym typeface="Quattrocento Sans"/>
              </a:rPr>
              <a:t>III – Sinh sản</a:t>
            </a:r>
            <a:endParaRPr b="1" sz="4000" u="sng">
              <a:solidFill>
                <a:srgbClr val="FF0066"/>
              </a:solidFill>
              <a:latin typeface="Quattrocento Sans"/>
              <a:ea typeface="Quattrocento Sans"/>
              <a:cs typeface="Quattrocento Sans"/>
              <a:sym typeface="Quattrocento Sans"/>
            </a:endParaRPr>
          </a:p>
        </p:txBody>
      </p:sp>
      <p:sp>
        <p:nvSpPr>
          <p:cNvPr id="196" name="Google Shape;196;p13"/>
          <p:cNvSpPr/>
          <p:nvPr/>
        </p:nvSpPr>
        <p:spPr>
          <a:xfrm>
            <a:off x="125261" y="1592056"/>
            <a:ext cx="1916482" cy="638828"/>
          </a:xfrm>
          <a:prstGeom prst="rect">
            <a:avLst/>
          </a:prstGeom>
          <a:solidFill>
            <a:schemeClr val="lt1"/>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Quattrocento Sans"/>
                <a:ea typeface="Quattrocento Sans"/>
                <a:cs typeface="Quattrocento Sans"/>
                <a:sym typeface="Quattrocento Sans"/>
              </a:rPr>
              <a:t>Trai sông</a:t>
            </a:r>
            <a:endParaRPr/>
          </a:p>
        </p:txBody>
      </p:sp>
      <p:sp>
        <p:nvSpPr>
          <p:cNvPr id="197" name="Google Shape;197;p13"/>
          <p:cNvSpPr/>
          <p:nvPr/>
        </p:nvSpPr>
        <p:spPr>
          <a:xfrm>
            <a:off x="2949878" y="799399"/>
            <a:ext cx="1916482" cy="638828"/>
          </a:xfrm>
          <a:prstGeom prst="rect">
            <a:avLst/>
          </a:prstGeom>
          <a:solidFill>
            <a:schemeClr val="lt1"/>
          </a:solidFill>
          <a:ln cap="flat" cmpd="sng" w="190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Quattrocento Sans"/>
                <a:ea typeface="Quattrocento Sans"/>
                <a:cs typeface="Quattrocento Sans"/>
                <a:sym typeface="Quattrocento Sans"/>
              </a:rPr>
              <a:t>Trai đực</a:t>
            </a:r>
            <a:endParaRPr/>
          </a:p>
        </p:txBody>
      </p:sp>
      <p:sp>
        <p:nvSpPr>
          <p:cNvPr id="198" name="Google Shape;198;p13"/>
          <p:cNvSpPr/>
          <p:nvPr/>
        </p:nvSpPr>
        <p:spPr>
          <a:xfrm>
            <a:off x="5862181" y="856102"/>
            <a:ext cx="2443450" cy="638828"/>
          </a:xfrm>
          <a:prstGeom prst="rect">
            <a:avLst/>
          </a:prstGeom>
          <a:solidFill>
            <a:schemeClr val="lt1"/>
          </a:solidFill>
          <a:ln cap="flat" cmpd="sng" w="190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Quattrocento Sans"/>
                <a:ea typeface="Quattrocento Sans"/>
                <a:cs typeface="Quattrocento Sans"/>
                <a:sym typeface="Quattrocento Sans"/>
              </a:rPr>
              <a:t>Tinh trùng</a:t>
            </a:r>
            <a:endParaRPr/>
          </a:p>
        </p:txBody>
      </p:sp>
      <p:sp>
        <p:nvSpPr>
          <p:cNvPr id="199" name="Google Shape;199;p13"/>
          <p:cNvSpPr/>
          <p:nvPr/>
        </p:nvSpPr>
        <p:spPr>
          <a:xfrm>
            <a:off x="2949878" y="2262037"/>
            <a:ext cx="1916482" cy="638828"/>
          </a:xfrm>
          <a:prstGeom prst="rect">
            <a:avLst/>
          </a:prstGeom>
          <a:solidFill>
            <a:schemeClr val="lt1"/>
          </a:solidFill>
          <a:ln cap="flat" cmpd="sng" w="19050">
            <a:solidFill>
              <a:srgbClr val="FF00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Quattrocento Sans"/>
                <a:ea typeface="Quattrocento Sans"/>
                <a:cs typeface="Quattrocento Sans"/>
                <a:sym typeface="Quattrocento Sans"/>
              </a:rPr>
              <a:t>Trai cái</a:t>
            </a:r>
            <a:endParaRPr/>
          </a:p>
        </p:txBody>
      </p:sp>
      <p:sp>
        <p:nvSpPr>
          <p:cNvPr id="200" name="Google Shape;200;p13"/>
          <p:cNvSpPr/>
          <p:nvPr/>
        </p:nvSpPr>
        <p:spPr>
          <a:xfrm>
            <a:off x="6045568" y="2253427"/>
            <a:ext cx="1916482" cy="638828"/>
          </a:xfrm>
          <a:prstGeom prst="rect">
            <a:avLst/>
          </a:prstGeom>
          <a:solidFill>
            <a:schemeClr val="lt1"/>
          </a:solidFill>
          <a:ln cap="flat" cmpd="sng" w="19050">
            <a:solidFill>
              <a:srgbClr val="FF00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Quattrocento Sans"/>
                <a:ea typeface="Quattrocento Sans"/>
                <a:cs typeface="Quattrocento Sans"/>
                <a:sym typeface="Quattrocento Sans"/>
              </a:rPr>
              <a:t>Trứng</a:t>
            </a:r>
            <a:endParaRPr/>
          </a:p>
        </p:txBody>
      </p:sp>
      <p:sp>
        <p:nvSpPr>
          <p:cNvPr id="201" name="Google Shape;201;p13"/>
          <p:cNvSpPr/>
          <p:nvPr/>
        </p:nvSpPr>
        <p:spPr>
          <a:xfrm>
            <a:off x="9484839" y="1406819"/>
            <a:ext cx="1916482" cy="1147316"/>
          </a:xfrm>
          <a:prstGeom prst="rect">
            <a:avLst/>
          </a:prstGeom>
          <a:solidFill>
            <a:schemeClr val="lt1"/>
          </a:solidFill>
          <a:ln cap="flat" cmpd="sng" w="19050">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Quattrocento Sans"/>
                <a:ea typeface="Quattrocento Sans"/>
                <a:cs typeface="Quattrocento Sans"/>
                <a:sym typeface="Quattrocento Sans"/>
              </a:rPr>
              <a:t>Trứng đã thụ tinh</a:t>
            </a:r>
            <a:endParaRPr/>
          </a:p>
        </p:txBody>
      </p:sp>
      <p:sp>
        <p:nvSpPr>
          <p:cNvPr id="202" name="Google Shape;202;p13"/>
          <p:cNvSpPr/>
          <p:nvPr/>
        </p:nvSpPr>
        <p:spPr>
          <a:xfrm>
            <a:off x="2949878" y="3606151"/>
            <a:ext cx="1916482" cy="638828"/>
          </a:xfrm>
          <a:prstGeom prst="rect">
            <a:avLst/>
          </a:prstGeom>
          <a:solidFill>
            <a:schemeClr val="lt1"/>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Quattrocento Sans"/>
                <a:ea typeface="Quattrocento Sans"/>
                <a:cs typeface="Quattrocento Sans"/>
                <a:sym typeface="Quattrocento Sans"/>
              </a:rPr>
              <a:t>Trai con</a:t>
            </a:r>
            <a:endParaRPr/>
          </a:p>
        </p:txBody>
      </p:sp>
      <p:sp>
        <p:nvSpPr>
          <p:cNvPr id="203" name="Google Shape;203;p13"/>
          <p:cNvSpPr/>
          <p:nvPr/>
        </p:nvSpPr>
        <p:spPr>
          <a:xfrm>
            <a:off x="6039850" y="3309404"/>
            <a:ext cx="1916482" cy="1453875"/>
          </a:xfrm>
          <a:prstGeom prst="rect">
            <a:avLst/>
          </a:prstGeom>
          <a:solidFill>
            <a:schemeClr val="lt1"/>
          </a:solidFill>
          <a:ln cap="flat" cmpd="sng" w="19050">
            <a:solidFill>
              <a:srgbClr val="FF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Quattrocento Sans"/>
                <a:ea typeface="Quattrocento Sans"/>
                <a:cs typeface="Quattrocento Sans"/>
                <a:sym typeface="Quattrocento Sans"/>
              </a:rPr>
              <a:t>Ấu trùng bám vào da cá</a:t>
            </a:r>
            <a:endParaRPr/>
          </a:p>
        </p:txBody>
      </p:sp>
      <p:sp>
        <p:nvSpPr>
          <p:cNvPr id="204" name="Google Shape;204;p13"/>
          <p:cNvSpPr/>
          <p:nvPr/>
        </p:nvSpPr>
        <p:spPr>
          <a:xfrm>
            <a:off x="9484839" y="3298998"/>
            <a:ext cx="1916482" cy="1612837"/>
          </a:xfrm>
          <a:prstGeom prst="rect">
            <a:avLst/>
          </a:prstGeom>
          <a:solidFill>
            <a:schemeClr val="lt1"/>
          </a:solidFill>
          <a:ln cap="flat" cmpd="sng" w="19050">
            <a:solidFill>
              <a:srgbClr val="FF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Quattrocento Sans"/>
                <a:ea typeface="Quattrocento Sans"/>
                <a:cs typeface="Quattrocento Sans"/>
                <a:sym typeface="Quattrocento Sans"/>
              </a:rPr>
              <a:t>Ấu trùng ở trong mang mẹ</a:t>
            </a:r>
            <a:endParaRPr/>
          </a:p>
        </p:txBody>
      </p:sp>
      <p:cxnSp>
        <p:nvCxnSpPr>
          <p:cNvPr id="205" name="Google Shape;205;p13"/>
          <p:cNvCxnSpPr>
            <a:stCxn id="196" idx="3"/>
          </p:cNvCxnSpPr>
          <p:nvPr/>
        </p:nvCxnSpPr>
        <p:spPr>
          <a:xfrm flipH="1" rot="10800000">
            <a:off x="2041743" y="1175570"/>
            <a:ext cx="908100" cy="735900"/>
          </a:xfrm>
          <a:prstGeom prst="straightConnector1">
            <a:avLst/>
          </a:prstGeom>
          <a:noFill/>
          <a:ln cap="flat" cmpd="sng" w="76200">
            <a:solidFill>
              <a:schemeClr val="dk1"/>
            </a:solidFill>
            <a:prstDash val="solid"/>
            <a:miter lim="800000"/>
            <a:headEnd len="sm" w="sm" type="none"/>
            <a:tailEnd len="med" w="med" type="triangle"/>
          </a:ln>
        </p:spPr>
      </p:cxnSp>
      <p:cxnSp>
        <p:nvCxnSpPr>
          <p:cNvPr id="206" name="Google Shape;206;p13"/>
          <p:cNvCxnSpPr>
            <a:stCxn id="196" idx="3"/>
            <a:endCxn id="199" idx="1"/>
          </p:cNvCxnSpPr>
          <p:nvPr/>
        </p:nvCxnSpPr>
        <p:spPr>
          <a:xfrm>
            <a:off x="2041743" y="1911470"/>
            <a:ext cx="908100" cy="669900"/>
          </a:xfrm>
          <a:prstGeom prst="straightConnector1">
            <a:avLst/>
          </a:prstGeom>
          <a:noFill/>
          <a:ln cap="flat" cmpd="sng" w="76200">
            <a:solidFill>
              <a:schemeClr val="dk1"/>
            </a:solidFill>
            <a:prstDash val="solid"/>
            <a:miter lim="800000"/>
            <a:headEnd len="sm" w="sm" type="none"/>
            <a:tailEnd len="med" w="med" type="triangle"/>
          </a:ln>
        </p:spPr>
      </p:cxnSp>
      <p:cxnSp>
        <p:nvCxnSpPr>
          <p:cNvPr id="207" name="Google Shape;207;p13"/>
          <p:cNvCxnSpPr>
            <a:endCxn id="198" idx="1"/>
          </p:cNvCxnSpPr>
          <p:nvPr/>
        </p:nvCxnSpPr>
        <p:spPr>
          <a:xfrm>
            <a:off x="4874281" y="1142216"/>
            <a:ext cx="987900" cy="33300"/>
          </a:xfrm>
          <a:prstGeom prst="straightConnector1">
            <a:avLst/>
          </a:prstGeom>
          <a:noFill/>
          <a:ln cap="flat" cmpd="sng" w="76200">
            <a:solidFill>
              <a:schemeClr val="dk1"/>
            </a:solidFill>
            <a:prstDash val="solid"/>
            <a:miter lim="800000"/>
            <a:headEnd len="sm" w="sm" type="none"/>
            <a:tailEnd len="med" w="med" type="triangle"/>
          </a:ln>
        </p:spPr>
      </p:cxnSp>
      <p:cxnSp>
        <p:nvCxnSpPr>
          <p:cNvPr id="208" name="Google Shape;208;p13"/>
          <p:cNvCxnSpPr>
            <a:stCxn id="199" idx="3"/>
            <a:endCxn id="200" idx="1"/>
          </p:cNvCxnSpPr>
          <p:nvPr/>
        </p:nvCxnSpPr>
        <p:spPr>
          <a:xfrm flipH="1" rot="10800000">
            <a:off x="4866360" y="2572751"/>
            <a:ext cx="1179300" cy="8700"/>
          </a:xfrm>
          <a:prstGeom prst="straightConnector1">
            <a:avLst/>
          </a:prstGeom>
          <a:noFill/>
          <a:ln cap="flat" cmpd="sng" w="76200">
            <a:solidFill>
              <a:schemeClr val="dk1"/>
            </a:solidFill>
            <a:prstDash val="solid"/>
            <a:miter lim="800000"/>
            <a:headEnd len="sm" w="sm" type="none"/>
            <a:tailEnd len="med" w="med" type="triangle"/>
          </a:ln>
        </p:spPr>
      </p:cxnSp>
      <p:cxnSp>
        <p:nvCxnSpPr>
          <p:cNvPr id="209" name="Google Shape;209;p13"/>
          <p:cNvCxnSpPr>
            <a:endCxn id="201" idx="1"/>
          </p:cNvCxnSpPr>
          <p:nvPr/>
        </p:nvCxnSpPr>
        <p:spPr>
          <a:xfrm>
            <a:off x="8305539" y="1175577"/>
            <a:ext cx="1179300" cy="804900"/>
          </a:xfrm>
          <a:prstGeom prst="straightConnector1">
            <a:avLst/>
          </a:prstGeom>
          <a:noFill/>
          <a:ln cap="flat" cmpd="sng" w="76200">
            <a:solidFill>
              <a:schemeClr val="dk1"/>
            </a:solidFill>
            <a:prstDash val="solid"/>
            <a:miter lim="800000"/>
            <a:headEnd len="sm" w="sm" type="none"/>
            <a:tailEnd len="med" w="med" type="triangle"/>
          </a:ln>
        </p:spPr>
      </p:cxnSp>
      <p:cxnSp>
        <p:nvCxnSpPr>
          <p:cNvPr id="210" name="Google Shape;210;p13"/>
          <p:cNvCxnSpPr>
            <a:stCxn id="200" idx="3"/>
            <a:endCxn id="201" idx="1"/>
          </p:cNvCxnSpPr>
          <p:nvPr/>
        </p:nvCxnSpPr>
        <p:spPr>
          <a:xfrm flipH="1" rot="10800000">
            <a:off x="7962050" y="1980341"/>
            <a:ext cx="1522800" cy="592500"/>
          </a:xfrm>
          <a:prstGeom prst="straightConnector1">
            <a:avLst/>
          </a:prstGeom>
          <a:noFill/>
          <a:ln cap="flat" cmpd="sng" w="76200">
            <a:solidFill>
              <a:schemeClr val="dk1"/>
            </a:solidFill>
            <a:prstDash val="solid"/>
            <a:miter lim="800000"/>
            <a:headEnd len="sm" w="sm" type="none"/>
            <a:tailEnd len="med" w="med" type="triangle"/>
          </a:ln>
        </p:spPr>
      </p:cxnSp>
      <p:cxnSp>
        <p:nvCxnSpPr>
          <p:cNvPr id="211" name="Google Shape;211;p13"/>
          <p:cNvCxnSpPr/>
          <p:nvPr/>
        </p:nvCxnSpPr>
        <p:spPr>
          <a:xfrm>
            <a:off x="10443080" y="2559774"/>
            <a:ext cx="0" cy="739224"/>
          </a:xfrm>
          <a:prstGeom prst="straightConnector1">
            <a:avLst/>
          </a:prstGeom>
          <a:noFill/>
          <a:ln cap="flat" cmpd="sng" w="76200">
            <a:solidFill>
              <a:schemeClr val="dk1"/>
            </a:solidFill>
            <a:prstDash val="solid"/>
            <a:miter lim="800000"/>
            <a:headEnd len="sm" w="sm" type="none"/>
            <a:tailEnd len="med" w="med" type="triangle"/>
          </a:ln>
        </p:spPr>
      </p:cxnSp>
      <p:cxnSp>
        <p:nvCxnSpPr>
          <p:cNvPr id="212" name="Google Shape;212;p13"/>
          <p:cNvCxnSpPr/>
          <p:nvPr/>
        </p:nvCxnSpPr>
        <p:spPr>
          <a:xfrm flipH="1">
            <a:off x="7962050" y="4073029"/>
            <a:ext cx="1493235" cy="32387"/>
          </a:xfrm>
          <a:prstGeom prst="straightConnector1">
            <a:avLst/>
          </a:prstGeom>
          <a:noFill/>
          <a:ln cap="flat" cmpd="sng" w="76200">
            <a:solidFill>
              <a:schemeClr val="dk1"/>
            </a:solidFill>
            <a:prstDash val="solid"/>
            <a:miter lim="800000"/>
            <a:headEnd len="sm" w="sm" type="none"/>
            <a:tailEnd len="med" w="med" type="triangle"/>
          </a:ln>
        </p:spPr>
      </p:cxnSp>
      <p:cxnSp>
        <p:nvCxnSpPr>
          <p:cNvPr id="213" name="Google Shape;213;p13"/>
          <p:cNvCxnSpPr>
            <a:endCxn id="202" idx="3"/>
          </p:cNvCxnSpPr>
          <p:nvPr/>
        </p:nvCxnSpPr>
        <p:spPr>
          <a:xfrm rot="10800000">
            <a:off x="4866360" y="3925565"/>
            <a:ext cx="1143900" cy="7200"/>
          </a:xfrm>
          <a:prstGeom prst="straightConnector1">
            <a:avLst/>
          </a:prstGeom>
          <a:noFill/>
          <a:ln cap="flat" cmpd="sng" w="76200">
            <a:solidFill>
              <a:schemeClr val="dk1"/>
            </a:solidFill>
            <a:prstDash val="solid"/>
            <a:miter lim="800000"/>
            <a:headEnd len="sm" w="sm" type="none"/>
            <a:tailEnd len="med" w="med" type="triangle"/>
          </a:ln>
        </p:spPr>
      </p:cxnSp>
      <p:cxnSp>
        <p:nvCxnSpPr>
          <p:cNvPr id="214" name="Google Shape;214;p13"/>
          <p:cNvCxnSpPr>
            <a:stCxn id="202" idx="1"/>
            <a:endCxn id="196" idx="2"/>
          </p:cNvCxnSpPr>
          <p:nvPr/>
        </p:nvCxnSpPr>
        <p:spPr>
          <a:xfrm rot="10800000">
            <a:off x="1083578" y="2230865"/>
            <a:ext cx="1866300" cy="1694700"/>
          </a:xfrm>
          <a:prstGeom prst="straightConnector1">
            <a:avLst/>
          </a:prstGeom>
          <a:noFill/>
          <a:ln cap="flat" cmpd="sng" w="76200">
            <a:solidFill>
              <a:schemeClr val="dk1"/>
            </a:solidFill>
            <a:prstDash val="solid"/>
            <a:miter lim="800000"/>
            <a:headEnd len="sm" w="sm" type="none"/>
            <a:tailEnd len="med" w="med" type="triangle"/>
          </a:ln>
        </p:spPr>
      </p:cxnSp>
      <p:sp>
        <p:nvSpPr>
          <p:cNvPr id="215" name="Google Shape;215;p13"/>
          <p:cNvSpPr txBox="1"/>
          <p:nvPr/>
        </p:nvSpPr>
        <p:spPr>
          <a:xfrm>
            <a:off x="9594937" y="5033767"/>
            <a:ext cx="1997480" cy="60422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FF0000"/>
              </a:buClr>
              <a:buSzPts val="3200"/>
              <a:buFont typeface="Quattrocento Sans"/>
              <a:buNone/>
            </a:pPr>
            <a:r>
              <a:rPr b="1" i="1" lang="en-US" sz="3200">
                <a:solidFill>
                  <a:srgbClr val="FF0000"/>
                </a:solidFill>
                <a:latin typeface="Quattrocento Sans"/>
                <a:ea typeface="Quattrocento Sans"/>
                <a:cs typeface="Quattrocento Sans"/>
                <a:sym typeface="Quattrocento Sans"/>
              </a:rPr>
              <a:t>Ý nghĩa?</a:t>
            </a:r>
            <a:endParaRPr/>
          </a:p>
        </p:txBody>
      </p:sp>
      <p:sp>
        <p:nvSpPr>
          <p:cNvPr id="216" name="Google Shape;216;p13"/>
          <p:cNvSpPr txBox="1"/>
          <p:nvPr/>
        </p:nvSpPr>
        <p:spPr>
          <a:xfrm>
            <a:off x="6081432" y="4922679"/>
            <a:ext cx="1997480" cy="60422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FF0000"/>
              </a:buClr>
              <a:buSzPts val="3200"/>
              <a:buFont typeface="Quattrocento Sans"/>
              <a:buNone/>
            </a:pPr>
            <a:r>
              <a:rPr b="1" i="1" lang="en-US" sz="3200">
                <a:solidFill>
                  <a:srgbClr val="FF0000"/>
                </a:solidFill>
                <a:latin typeface="Quattrocento Sans"/>
                <a:ea typeface="Quattrocento Sans"/>
                <a:cs typeface="Quattrocento Sans"/>
                <a:sym typeface="Quattrocento Sans"/>
              </a:rPr>
              <a:t>Ý nghĩa?</a:t>
            </a:r>
            <a:endParaRPr/>
          </a:p>
        </p:txBody>
      </p:sp>
      <p:sp>
        <p:nvSpPr>
          <p:cNvPr id="217" name="Google Shape;217;p13"/>
          <p:cNvSpPr/>
          <p:nvPr/>
        </p:nvSpPr>
        <p:spPr>
          <a:xfrm>
            <a:off x="320857" y="5658722"/>
            <a:ext cx="762645" cy="449836"/>
          </a:xfrm>
          <a:prstGeom prst="rightArrow">
            <a:avLst>
              <a:gd fmla="val 50000" name="adj1"/>
              <a:gd fmla="val 50000" name="adj2"/>
            </a:avLst>
          </a:prstGeom>
          <a:solidFill>
            <a:srgbClr val="00B05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218" name="Google Shape;218;p13"/>
          <p:cNvSpPr txBox="1"/>
          <p:nvPr/>
        </p:nvSpPr>
        <p:spPr>
          <a:xfrm>
            <a:off x="1253666" y="5605604"/>
            <a:ext cx="10704511" cy="83924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7030A0"/>
              </a:buClr>
              <a:buSzPts val="3200"/>
              <a:buFont typeface="Quattrocento Sans"/>
              <a:buNone/>
            </a:pPr>
            <a:r>
              <a:rPr b="1" i="1" lang="en-US" sz="3200">
                <a:solidFill>
                  <a:srgbClr val="7030A0"/>
                </a:solidFill>
                <a:latin typeface="Quattrocento Sans"/>
                <a:ea typeface="Quattrocento Sans"/>
                <a:cs typeface="Quattrocento Sans"/>
                <a:sym typeface="Quattrocento Sans"/>
              </a:rPr>
              <a:t>Nhiều ao đào thả cá, trai không thả mà tự nhiên có, tại sao?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5"/>
                                        </p:tgtEl>
                                        <p:attrNameLst>
                                          <p:attrName>style.visibility</p:attrName>
                                        </p:attrNameLst>
                                      </p:cBhvr>
                                      <p:to>
                                        <p:strVal val="visible"/>
                                      </p:to>
                                    </p:set>
                                    <p:anim calcmode="lin" valueType="num">
                                      <p:cBhvr additive="base">
                                        <p:cTn dur="500"/>
                                        <p:tgtEl>
                                          <p:spTgt spid="215"/>
                                        </p:tgtEl>
                                        <p:attrNameLst>
                                          <p:attrName>ppt_w</p:attrName>
                                        </p:attrNameLst>
                                      </p:cBhvr>
                                      <p:tavLst>
                                        <p:tav fmla="" tm="0">
                                          <p:val>
                                            <p:strVal val="0"/>
                                          </p:val>
                                        </p:tav>
                                        <p:tav fmla="" tm="100000">
                                          <p:val>
                                            <p:strVal val="#ppt_w"/>
                                          </p:val>
                                        </p:tav>
                                      </p:tavLst>
                                    </p:anim>
                                    <p:anim calcmode="lin" valueType="num">
                                      <p:cBhvr additive="base">
                                        <p:cTn dur="500"/>
                                        <p:tgtEl>
                                          <p:spTgt spid="21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15"/>
                                        </p:tgtEl>
                                      </p:cBhvr>
                                    </p:animEffect>
                                    <p:set>
                                      <p:cBhvr>
                                        <p:cTn dur="1" fill="hold">
                                          <p:stCondLst>
                                            <p:cond delay="1000"/>
                                          </p:stCondLst>
                                        </p:cTn>
                                        <p:tgtEl>
                                          <p:spTgt spid="215"/>
                                        </p:tgtEl>
                                        <p:attrNameLst>
                                          <p:attrName>style.visibility</p:attrName>
                                        </p:attrNameLst>
                                      </p:cBhvr>
                                      <p:to>
                                        <p:strVal val="hidden"/>
                                      </p:to>
                                    </p:set>
                                  </p:childTnLst>
                                </p:cTn>
                              </p:par>
                              <p:par>
                                <p:cTn fill="hold" nodeType="withEffect" presetClass="entr" presetID="23" presetSubtype="16">
                                  <p:stCondLst>
                                    <p:cond delay="0"/>
                                  </p:stCondLst>
                                  <p:childTnLst>
                                    <p:set>
                                      <p:cBhvr>
                                        <p:cTn dur="1" fill="hold">
                                          <p:stCondLst>
                                            <p:cond delay="0"/>
                                          </p:stCondLst>
                                        </p:cTn>
                                        <p:tgtEl>
                                          <p:spTgt spid="216"/>
                                        </p:tgtEl>
                                        <p:attrNameLst>
                                          <p:attrName>style.visibility</p:attrName>
                                        </p:attrNameLst>
                                      </p:cBhvr>
                                      <p:to>
                                        <p:strVal val="visible"/>
                                      </p:to>
                                    </p:set>
                                    <p:anim calcmode="lin" valueType="num">
                                      <p:cBhvr additive="base">
                                        <p:cTn dur="500"/>
                                        <p:tgtEl>
                                          <p:spTgt spid="216"/>
                                        </p:tgtEl>
                                        <p:attrNameLst>
                                          <p:attrName>ppt_w</p:attrName>
                                        </p:attrNameLst>
                                      </p:cBhvr>
                                      <p:tavLst>
                                        <p:tav fmla="" tm="0">
                                          <p:val>
                                            <p:strVal val="0"/>
                                          </p:val>
                                        </p:tav>
                                        <p:tav fmla="" tm="100000">
                                          <p:val>
                                            <p:strVal val="#ppt_w"/>
                                          </p:val>
                                        </p:tav>
                                      </p:tavLst>
                                    </p:anim>
                                    <p:anim calcmode="lin" valueType="num">
                                      <p:cBhvr additive="base">
                                        <p:cTn dur="500"/>
                                        <p:tgtEl>
                                          <p:spTgt spid="21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14"/>
          <p:cNvPicPr preferRelativeResize="0"/>
          <p:nvPr/>
        </p:nvPicPr>
        <p:blipFill rotWithShape="1">
          <a:blip r:embed="rId3">
            <a:alphaModFix/>
          </a:blip>
          <a:srcRect b="0" l="0" r="0" t="0"/>
          <a:stretch/>
        </p:blipFill>
        <p:spPr>
          <a:xfrm>
            <a:off x="392482" y="1326962"/>
            <a:ext cx="3908904" cy="2931678"/>
          </a:xfrm>
          <a:prstGeom prst="rect">
            <a:avLst/>
          </a:prstGeom>
          <a:noFill/>
          <a:ln>
            <a:noFill/>
          </a:ln>
        </p:spPr>
      </p:pic>
      <p:sp>
        <p:nvSpPr>
          <p:cNvPr id="224" name="Google Shape;224;p14"/>
          <p:cNvSpPr/>
          <p:nvPr/>
        </p:nvSpPr>
        <p:spPr>
          <a:xfrm>
            <a:off x="2823314" y="126633"/>
            <a:ext cx="6513535"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7200">
                <a:solidFill>
                  <a:srgbClr val="00B050"/>
                </a:solidFill>
                <a:latin typeface="Times New Roman"/>
                <a:ea typeface="Times New Roman"/>
                <a:cs typeface="Times New Roman"/>
                <a:sym typeface="Times New Roman"/>
              </a:rPr>
              <a:t>EM CÓ BIẾT?</a:t>
            </a:r>
            <a:endParaRPr b="1" sz="7200" cap="none">
              <a:solidFill>
                <a:srgbClr val="00B050"/>
              </a:solidFill>
              <a:latin typeface="Times New Roman"/>
              <a:ea typeface="Times New Roman"/>
              <a:cs typeface="Times New Roman"/>
              <a:sym typeface="Times New Roman"/>
            </a:endParaRPr>
          </a:p>
        </p:txBody>
      </p:sp>
      <p:sp>
        <p:nvSpPr>
          <p:cNvPr id="225" name="Google Shape;225;p14"/>
          <p:cNvSpPr txBox="1"/>
          <p:nvPr/>
        </p:nvSpPr>
        <p:spPr>
          <a:xfrm>
            <a:off x="4490626" y="1502620"/>
            <a:ext cx="6519752" cy="120241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 Trai có thể hút lọc được khoảng 40 lít nước trong một ngày đêm.</a:t>
            </a:r>
            <a:endParaRPr/>
          </a:p>
        </p:txBody>
      </p:sp>
      <p:sp>
        <p:nvSpPr>
          <p:cNvPr id="226" name="Google Shape;226;p14"/>
          <p:cNvSpPr txBox="1"/>
          <p:nvPr/>
        </p:nvSpPr>
        <p:spPr>
          <a:xfrm>
            <a:off x="4490626" y="2617940"/>
            <a:ext cx="7321418" cy="3031298"/>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 Xà cừ do lớp ngoài của áo trai tiết ra tạo thành. Nếu đúng chỗ vỏ đang hình thành có hạt cát rơi vào, dần dần các lớp xà cừ mỏng tạo thành sẽ bọc quanh hạt cát để tạo nên ngọc trai</a:t>
            </a:r>
            <a:endParaRPr/>
          </a:p>
        </p:txBody>
      </p:sp>
      <p:pic>
        <p:nvPicPr>
          <p:cNvPr id="227" name="Google Shape;227;p14"/>
          <p:cNvPicPr preferRelativeResize="0"/>
          <p:nvPr/>
        </p:nvPicPr>
        <p:blipFill rotWithShape="1">
          <a:blip r:embed="rId4">
            <a:alphaModFix/>
          </a:blip>
          <a:srcRect b="27122" l="4764" r="4095" t="26667"/>
          <a:stretch/>
        </p:blipFill>
        <p:spPr>
          <a:xfrm>
            <a:off x="399241" y="4359730"/>
            <a:ext cx="3902145" cy="197844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txBox="1"/>
          <p:nvPr/>
        </p:nvSpPr>
        <p:spPr>
          <a:xfrm>
            <a:off x="782812" y="338055"/>
            <a:ext cx="5798250" cy="873711"/>
          </a:xfrm>
          <a:prstGeom prst="rect">
            <a:avLst/>
          </a:prstGeom>
          <a:solidFill>
            <a:srgbClr val="E1EFD8"/>
          </a:solidFill>
          <a:ln cap="flat" cmpd="sng" w="381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0000"/>
              </a:buClr>
              <a:buSzPts val="4000"/>
              <a:buFont typeface="Roboto"/>
              <a:buNone/>
            </a:pPr>
            <a:r>
              <a:rPr b="1" lang="en-US" sz="4000">
                <a:solidFill>
                  <a:srgbClr val="FF0000"/>
                </a:solidFill>
                <a:latin typeface="Roboto"/>
                <a:ea typeface="Roboto"/>
                <a:cs typeface="Roboto"/>
                <a:sym typeface="Roboto"/>
              </a:rPr>
              <a:t>Nơi sống của trai sông</a:t>
            </a:r>
            <a:endParaRPr b="1" sz="4400" u="sng">
              <a:solidFill>
                <a:srgbClr val="FF0000"/>
              </a:solidFill>
              <a:latin typeface="Roboto"/>
              <a:ea typeface="Roboto"/>
              <a:cs typeface="Roboto"/>
              <a:sym typeface="Roboto"/>
            </a:endParaRPr>
          </a:p>
        </p:txBody>
      </p:sp>
      <p:pic>
        <p:nvPicPr>
          <p:cNvPr id="94" name="Google Shape;94;p2"/>
          <p:cNvPicPr preferRelativeResize="0"/>
          <p:nvPr/>
        </p:nvPicPr>
        <p:blipFill rotWithShape="1">
          <a:blip r:embed="rId3">
            <a:alphaModFix/>
          </a:blip>
          <a:srcRect b="0" l="0" r="0" t="0"/>
          <a:stretch/>
        </p:blipFill>
        <p:spPr>
          <a:xfrm>
            <a:off x="6987958" y="3330215"/>
            <a:ext cx="4210440" cy="3157830"/>
          </a:xfrm>
          <a:prstGeom prst="rect">
            <a:avLst/>
          </a:prstGeom>
          <a:noFill/>
          <a:ln>
            <a:noFill/>
          </a:ln>
        </p:spPr>
      </p:pic>
      <p:pic>
        <p:nvPicPr>
          <p:cNvPr id="95" name="Google Shape;95;p2"/>
          <p:cNvPicPr preferRelativeResize="0"/>
          <p:nvPr/>
        </p:nvPicPr>
        <p:blipFill rotWithShape="1">
          <a:blip r:embed="rId4">
            <a:alphaModFix/>
          </a:blip>
          <a:srcRect b="0" l="0" r="0" t="0"/>
          <a:stretch/>
        </p:blipFill>
        <p:spPr>
          <a:xfrm>
            <a:off x="6987958" y="169243"/>
            <a:ext cx="4210440" cy="3160972"/>
          </a:xfrm>
          <a:prstGeom prst="rect">
            <a:avLst/>
          </a:prstGeom>
          <a:noFill/>
          <a:ln>
            <a:noFill/>
          </a:ln>
        </p:spPr>
      </p:pic>
      <p:pic>
        <p:nvPicPr>
          <p:cNvPr id="96" name="Google Shape;96;p2"/>
          <p:cNvPicPr preferRelativeResize="0"/>
          <p:nvPr/>
        </p:nvPicPr>
        <p:blipFill rotWithShape="1">
          <a:blip r:embed="rId5">
            <a:alphaModFix/>
          </a:blip>
          <a:srcRect b="26374" l="9664" r="3361" t="7676"/>
          <a:stretch/>
        </p:blipFill>
        <p:spPr>
          <a:xfrm>
            <a:off x="1764888" y="1472494"/>
            <a:ext cx="3834097" cy="3004181"/>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97" name="Google Shape;97;p2"/>
          <p:cNvSpPr txBox="1"/>
          <p:nvPr/>
        </p:nvSpPr>
        <p:spPr>
          <a:xfrm>
            <a:off x="1764888" y="4701215"/>
            <a:ext cx="3834097" cy="10740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800"/>
              <a:buFont typeface="Quattrocento Sans"/>
              <a:buNone/>
            </a:pPr>
            <a:r>
              <a:rPr b="1" i="1" lang="en-US" sz="2800">
                <a:solidFill>
                  <a:srgbClr val="000000"/>
                </a:solidFill>
                <a:latin typeface="Quattrocento Sans"/>
                <a:ea typeface="Quattrocento Sans"/>
                <a:cs typeface="Quattrocento Sans"/>
                <a:sym typeface="Quattrocento Sans"/>
              </a:rPr>
              <a:t>Ở đáy ao hồ, sông ngòi; bò và </a:t>
            </a:r>
            <a:r>
              <a:rPr b="1" i="1" lang="en-US" sz="2800">
                <a:solidFill>
                  <a:srgbClr val="FF0000"/>
                </a:solidFill>
                <a:latin typeface="Quattrocento Sans"/>
                <a:ea typeface="Quattrocento Sans"/>
                <a:cs typeface="Quattrocento Sans"/>
                <a:sym typeface="Quattrocento Sans"/>
              </a:rPr>
              <a:t>ẩn nửa mình </a:t>
            </a:r>
            <a:r>
              <a:rPr b="1" i="1" lang="en-US" sz="2800">
                <a:solidFill>
                  <a:srgbClr val="000000"/>
                </a:solidFill>
                <a:latin typeface="Quattrocento Sans"/>
                <a:ea typeface="Quattrocento Sans"/>
                <a:cs typeface="Quattrocento Sans"/>
                <a:sym typeface="Quattrocento Sans"/>
              </a:rPr>
              <a:t>trong bùn cát.</a:t>
            </a:r>
            <a:endParaRPr b="1" i="1" sz="3200">
              <a:solidFill>
                <a:srgbClr val="0070C0"/>
              </a:solidFill>
              <a:latin typeface="Quattrocento Sans"/>
              <a:ea typeface="Quattrocento Sans"/>
              <a:cs typeface="Quattrocento Sans"/>
              <a:sym typeface="Quattrocen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5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txBox="1"/>
          <p:nvPr/>
        </p:nvSpPr>
        <p:spPr>
          <a:xfrm>
            <a:off x="485949" y="170852"/>
            <a:ext cx="5564122" cy="6833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0066"/>
              </a:buClr>
              <a:buSzPts val="3600"/>
              <a:buFont typeface="Quattrocento Sans"/>
              <a:buNone/>
            </a:pPr>
            <a:r>
              <a:rPr b="1" lang="en-US" sz="3600">
                <a:solidFill>
                  <a:srgbClr val="FF0066"/>
                </a:solidFill>
                <a:latin typeface="Quattrocento Sans"/>
                <a:ea typeface="Quattrocento Sans"/>
                <a:cs typeface="Quattrocento Sans"/>
                <a:sym typeface="Quattrocento Sans"/>
              </a:rPr>
              <a:t>I - Cấu tạo và di chuyển</a:t>
            </a:r>
            <a:endParaRPr b="1" sz="3600" u="sng">
              <a:solidFill>
                <a:srgbClr val="FF0066"/>
              </a:solidFill>
              <a:latin typeface="Quattrocento Sans"/>
              <a:ea typeface="Quattrocento Sans"/>
              <a:cs typeface="Quattrocento Sans"/>
              <a:sym typeface="Quattrocento Sans"/>
            </a:endParaRPr>
          </a:p>
        </p:txBody>
      </p:sp>
      <p:sp>
        <p:nvSpPr>
          <p:cNvPr id="103" name="Google Shape;103;p3"/>
          <p:cNvSpPr txBox="1"/>
          <p:nvPr/>
        </p:nvSpPr>
        <p:spPr>
          <a:xfrm>
            <a:off x="485949" y="675343"/>
            <a:ext cx="3046391" cy="6833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0066"/>
              </a:buClr>
              <a:buSzPts val="3600"/>
              <a:buFont typeface="Quattrocento Sans"/>
              <a:buNone/>
            </a:pPr>
            <a:r>
              <a:rPr b="1" lang="en-US" sz="3600">
                <a:solidFill>
                  <a:srgbClr val="FF0066"/>
                </a:solidFill>
                <a:latin typeface="Quattrocento Sans"/>
                <a:ea typeface="Quattrocento Sans"/>
                <a:cs typeface="Quattrocento Sans"/>
                <a:sym typeface="Quattrocento Sans"/>
              </a:rPr>
              <a:t>1. Vỏ trai</a:t>
            </a:r>
            <a:endParaRPr b="1" sz="3600" u="sng">
              <a:solidFill>
                <a:srgbClr val="FF0066"/>
              </a:solidFill>
              <a:latin typeface="Quattrocento Sans"/>
              <a:ea typeface="Quattrocento Sans"/>
              <a:cs typeface="Quattrocento Sans"/>
              <a:sym typeface="Quattrocento Sans"/>
            </a:endParaRPr>
          </a:p>
        </p:txBody>
      </p:sp>
      <p:pic>
        <p:nvPicPr>
          <p:cNvPr id="104" name="Google Shape;104;p3"/>
          <p:cNvPicPr preferRelativeResize="0"/>
          <p:nvPr/>
        </p:nvPicPr>
        <p:blipFill rotWithShape="1">
          <a:blip r:embed="rId3">
            <a:alphaModFix/>
          </a:blip>
          <a:srcRect b="0" l="0" r="0" t="4762"/>
          <a:stretch/>
        </p:blipFill>
        <p:spPr>
          <a:xfrm>
            <a:off x="0" y="1201874"/>
            <a:ext cx="5334744" cy="2939553"/>
          </a:xfrm>
          <a:prstGeom prst="rect">
            <a:avLst/>
          </a:prstGeom>
          <a:noFill/>
          <a:ln>
            <a:noFill/>
          </a:ln>
        </p:spPr>
      </p:pic>
      <p:pic>
        <p:nvPicPr>
          <p:cNvPr id="105" name="Google Shape;105;p3"/>
          <p:cNvPicPr preferRelativeResize="0"/>
          <p:nvPr/>
        </p:nvPicPr>
        <p:blipFill rotWithShape="1">
          <a:blip r:embed="rId4">
            <a:alphaModFix/>
          </a:blip>
          <a:srcRect b="0" l="0" r="0" t="0"/>
          <a:stretch/>
        </p:blipFill>
        <p:spPr>
          <a:xfrm>
            <a:off x="8404892" y="607600"/>
            <a:ext cx="3583021" cy="3567096"/>
          </a:xfrm>
          <a:prstGeom prst="rect">
            <a:avLst/>
          </a:prstGeom>
          <a:noFill/>
          <a:ln>
            <a:noFill/>
          </a:ln>
        </p:spPr>
      </p:pic>
      <p:sp>
        <p:nvSpPr>
          <p:cNvPr id="106" name="Google Shape;106;p3"/>
          <p:cNvSpPr/>
          <p:nvPr/>
        </p:nvSpPr>
        <p:spPr>
          <a:xfrm>
            <a:off x="2667372" y="4208357"/>
            <a:ext cx="9255234" cy="2148032"/>
          </a:xfrm>
          <a:prstGeom prst="roundRect">
            <a:avLst>
              <a:gd fmla="val 16667" name="adj"/>
            </a:avLst>
          </a:prstGeom>
          <a:solidFill>
            <a:srgbClr val="E1EFD8"/>
          </a:solidFill>
          <a:ln cap="flat" cmpd="sng" w="2857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i="1" lang="en-US" sz="2800">
                <a:solidFill>
                  <a:srgbClr val="002060"/>
                </a:solidFill>
                <a:latin typeface="Quattrocento Sans"/>
                <a:ea typeface="Quattrocento Sans"/>
                <a:cs typeface="Quattrocento Sans"/>
                <a:sym typeface="Quattrocento Sans"/>
              </a:rPr>
              <a:t>- Hai mảnh vỏ trai gắn với nhau nhờ bộ phận nào?</a:t>
            </a:r>
            <a:endParaRPr/>
          </a:p>
          <a:p>
            <a:pPr indent="0" lvl="0" marL="0" marR="0" rtl="0" algn="l">
              <a:spcBef>
                <a:spcPts val="0"/>
              </a:spcBef>
              <a:spcAft>
                <a:spcPts val="0"/>
              </a:spcAft>
              <a:buNone/>
            </a:pPr>
            <a:r>
              <a:rPr b="1" i="1" lang="en-US" sz="2800">
                <a:solidFill>
                  <a:srgbClr val="002060"/>
                </a:solidFill>
                <a:latin typeface="Quattrocento Sans"/>
                <a:ea typeface="Quattrocento Sans"/>
                <a:cs typeface="Quattrocento Sans"/>
                <a:sym typeface="Quattrocento Sans"/>
              </a:rPr>
              <a:t>- Nhờ đâu mà trai sông có thể đóng mở vỏ?</a:t>
            </a:r>
            <a:endParaRPr/>
          </a:p>
          <a:p>
            <a:pPr indent="0" lvl="0" marL="0" marR="0" rtl="0" algn="l">
              <a:spcBef>
                <a:spcPts val="0"/>
              </a:spcBef>
              <a:spcAft>
                <a:spcPts val="0"/>
              </a:spcAft>
              <a:buNone/>
            </a:pPr>
            <a:r>
              <a:rPr b="1" i="1" lang="en-US" sz="2800">
                <a:solidFill>
                  <a:srgbClr val="002060"/>
                </a:solidFill>
                <a:latin typeface="Quattrocento Sans"/>
                <a:ea typeface="Quattrocento Sans"/>
                <a:cs typeface="Quattrocento Sans"/>
                <a:sym typeface="Quattrocento Sans"/>
              </a:rPr>
              <a:t>- Vỏ trai gồm mấy lớp?</a:t>
            </a:r>
            <a:endParaRPr/>
          </a:p>
          <a:p>
            <a:pPr indent="0" lvl="0" marL="0" marR="0" rtl="0" algn="l">
              <a:spcBef>
                <a:spcPts val="0"/>
              </a:spcBef>
              <a:spcAft>
                <a:spcPts val="0"/>
              </a:spcAft>
              <a:buNone/>
            </a:pPr>
            <a:r>
              <a:rPr b="1" i="1" lang="en-US" sz="2800">
                <a:solidFill>
                  <a:srgbClr val="002060"/>
                </a:solidFill>
                <a:latin typeface="Quattrocento Sans"/>
                <a:ea typeface="Quattrocento Sans"/>
                <a:cs typeface="Quattrocento Sans"/>
                <a:sym typeface="Quattrocento Sans"/>
              </a:rPr>
              <a:t>- Mài mặt ngoài vỏ trai thấy có mùi khét, vì sao?</a:t>
            </a:r>
            <a:endParaRPr/>
          </a:p>
          <a:p>
            <a:pPr indent="0" lvl="0" marL="0" marR="0" rtl="0" algn="l">
              <a:spcBef>
                <a:spcPts val="0"/>
              </a:spcBef>
              <a:spcAft>
                <a:spcPts val="0"/>
              </a:spcAft>
              <a:buNone/>
            </a:pPr>
            <a:r>
              <a:rPr b="1" i="1" lang="en-US" sz="2800">
                <a:solidFill>
                  <a:srgbClr val="002060"/>
                </a:solidFill>
                <a:latin typeface="Quattrocento Sans"/>
                <a:ea typeface="Quattrocento Sans"/>
                <a:cs typeface="Quattrocento Sans"/>
                <a:sym typeface="Quattrocento Sans"/>
              </a:rPr>
              <a:t>- Vỏ trai có vai trò gì? Vì sao trai chết lại mở vỏ?</a:t>
            </a:r>
            <a:endParaRPr/>
          </a:p>
        </p:txBody>
      </p:sp>
      <p:pic>
        <p:nvPicPr>
          <p:cNvPr id="107" name="Google Shape;107;p3"/>
          <p:cNvPicPr preferRelativeResize="0"/>
          <p:nvPr/>
        </p:nvPicPr>
        <p:blipFill rotWithShape="1">
          <a:blip r:embed="rId5">
            <a:alphaModFix/>
          </a:blip>
          <a:srcRect b="0" l="0" r="0" t="0"/>
          <a:stretch/>
        </p:blipFill>
        <p:spPr>
          <a:xfrm>
            <a:off x="116172" y="4208357"/>
            <a:ext cx="2148032" cy="2148032"/>
          </a:xfrm>
          <a:prstGeom prst="rect">
            <a:avLst/>
          </a:prstGeom>
          <a:noFill/>
          <a:ln>
            <a:noFill/>
          </a:ln>
        </p:spPr>
      </p:pic>
      <p:sp>
        <p:nvSpPr>
          <p:cNvPr id="108" name="Google Shape;108;p3"/>
          <p:cNvSpPr/>
          <p:nvPr/>
        </p:nvSpPr>
        <p:spPr>
          <a:xfrm>
            <a:off x="5489740" y="1016995"/>
            <a:ext cx="2915152" cy="2010890"/>
          </a:xfrm>
          <a:prstGeom prst="wedgeEllipseCallout">
            <a:avLst>
              <a:gd fmla="val -124376" name="adj1"/>
              <a:gd fmla="val 92194" name="adj2"/>
            </a:avLst>
          </a:prstGeom>
          <a:solidFill>
            <a:srgbClr val="0070C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2800">
                <a:solidFill>
                  <a:schemeClr val="lt1"/>
                </a:solidFill>
                <a:latin typeface="Times New Roman"/>
                <a:ea typeface="Times New Roman"/>
                <a:cs typeface="Times New Roman"/>
                <a:sym typeface="Times New Roman"/>
              </a:rPr>
              <a:t>Vòng tăng trưởng có ý nghĩa gì?</a:t>
            </a:r>
            <a:endParaRPr/>
          </a:p>
        </p:txBody>
      </p:sp>
      <p:pic>
        <p:nvPicPr>
          <p:cNvPr id="109" name="Google Shape;109;p3"/>
          <p:cNvPicPr preferRelativeResize="0"/>
          <p:nvPr/>
        </p:nvPicPr>
        <p:blipFill rotWithShape="1">
          <a:blip r:embed="rId6">
            <a:alphaModFix/>
          </a:blip>
          <a:srcRect b="0" l="0" r="0" t="0"/>
          <a:stretch/>
        </p:blipFill>
        <p:spPr>
          <a:xfrm>
            <a:off x="0" y="5943600"/>
            <a:ext cx="12192000" cy="1828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500"/>
                                        <p:tgtEl>
                                          <p:spTgt spid="108"/>
                                        </p:tgtEl>
                                        <p:attrNameLst>
                                          <p:attrName>ppt_w</p:attrName>
                                        </p:attrNameLst>
                                      </p:cBhvr>
                                      <p:tavLst>
                                        <p:tav fmla="" tm="0">
                                          <p:val>
                                            <p:strVal val="0"/>
                                          </p:val>
                                        </p:tav>
                                        <p:tav fmla="" tm="100000">
                                          <p:val>
                                            <p:strVal val="#ppt_w"/>
                                          </p:val>
                                        </p:tav>
                                      </p:tavLst>
                                    </p:anim>
                                    <p:anim calcmode="lin" valueType="num">
                                      <p:cBhvr additive="base">
                                        <p:cTn dur="500"/>
                                        <p:tgtEl>
                                          <p:spTgt spid="10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nvSpPr>
        <p:spPr>
          <a:xfrm>
            <a:off x="485949" y="170852"/>
            <a:ext cx="5564122" cy="6833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0066"/>
              </a:buClr>
              <a:buSzPts val="3600"/>
              <a:buFont typeface="Quattrocento Sans"/>
              <a:buNone/>
            </a:pPr>
            <a:r>
              <a:rPr b="1" lang="en-US" sz="3600">
                <a:solidFill>
                  <a:srgbClr val="FF0066"/>
                </a:solidFill>
                <a:latin typeface="Quattrocento Sans"/>
                <a:ea typeface="Quattrocento Sans"/>
                <a:cs typeface="Quattrocento Sans"/>
                <a:sym typeface="Quattrocento Sans"/>
              </a:rPr>
              <a:t>I - Cấu tạo và di chuyển</a:t>
            </a:r>
            <a:endParaRPr b="1" sz="3600" u="sng">
              <a:solidFill>
                <a:srgbClr val="FF0066"/>
              </a:solidFill>
              <a:latin typeface="Quattrocento Sans"/>
              <a:ea typeface="Quattrocento Sans"/>
              <a:cs typeface="Quattrocento Sans"/>
              <a:sym typeface="Quattrocento Sans"/>
            </a:endParaRPr>
          </a:p>
        </p:txBody>
      </p:sp>
      <p:sp>
        <p:nvSpPr>
          <p:cNvPr id="115" name="Google Shape;115;p4"/>
          <p:cNvSpPr txBox="1"/>
          <p:nvPr/>
        </p:nvSpPr>
        <p:spPr>
          <a:xfrm>
            <a:off x="485949" y="675343"/>
            <a:ext cx="3046391" cy="6833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0066"/>
              </a:buClr>
              <a:buSzPts val="3600"/>
              <a:buFont typeface="Quattrocento Sans"/>
              <a:buNone/>
            </a:pPr>
            <a:r>
              <a:rPr b="1" lang="en-US" sz="3600">
                <a:solidFill>
                  <a:srgbClr val="FF0066"/>
                </a:solidFill>
                <a:latin typeface="Quattrocento Sans"/>
                <a:ea typeface="Quattrocento Sans"/>
                <a:cs typeface="Quattrocento Sans"/>
                <a:sym typeface="Quattrocento Sans"/>
              </a:rPr>
              <a:t>1. Vỏ trai</a:t>
            </a:r>
            <a:endParaRPr b="1" sz="3600" u="sng">
              <a:solidFill>
                <a:srgbClr val="FF0066"/>
              </a:solidFill>
              <a:latin typeface="Quattrocento Sans"/>
              <a:ea typeface="Quattrocento Sans"/>
              <a:cs typeface="Quattrocento Sans"/>
              <a:sym typeface="Quattrocento Sans"/>
            </a:endParaRPr>
          </a:p>
        </p:txBody>
      </p:sp>
      <p:pic>
        <p:nvPicPr>
          <p:cNvPr id="116" name="Google Shape;116;p4"/>
          <p:cNvPicPr preferRelativeResize="0"/>
          <p:nvPr/>
        </p:nvPicPr>
        <p:blipFill rotWithShape="1">
          <a:blip r:embed="rId3">
            <a:alphaModFix/>
          </a:blip>
          <a:srcRect b="0" l="0" r="0" t="4762"/>
          <a:stretch/>
        </p:blipFill>
        <p:spPr>
          <a:xfrm>
            <a:off x="485949" y="1358648"/>
            <a:ext cx="5334744" cy="2939553"/>
          </a:xfrm>
          <a:prstGeom prst="rect">
            <a:avLst/>
          </a:prstGeom>
          <a:noFill/>
          <a:ln>
            <a:noFill/>
          </a:ln>
        </p:spPr>
      </p:pic>
      <p:pic>
        <p:nvPicPr>
          <p:cNvPr id="117" name="Google Shape;117;p4"/>
          <p:cNvPicPr preferRelativeResize="0"/>
          <p:nvPr/>
        </p:nvPicPr>
        <p:blipFill rotWithShape="1">
          <a:blip r:embed="rId4">
            <a:alphaModFix/>
          </a:blip>
          <a:srcRect b="0" l="0" r="0" t="0"/>
          <a:stretch/>
        </p:blipFill>
        <p:spPr>
          <a:xfrm>
            <a:off x="8404892" y="607600"/>
            <a:ext cx="3583021" cy="3567096"/>
          </a:xfrm>
          <a:prstGeom prst="rect">
            <a:avLst/>
          </a:prstGeom>
          <a:noFill/>
          <a:ln>
            <a:noFill/>
          </a:ln>
        </p:spPr>
      </p:pic>
      <p:sp>
        <p:nvSpPr>
          <p:cNvPr id="118" name="Google Shape;118;p4"/>
          <p:cNvSpPr/>
          <p:nvPr/>
        </p:nvSpPr>
        <p:spPr>
          <a:xfrm>
            <a:off x="1963406" y="4646339"/>
            <a:ext cx="8173329" cy="1536318"/>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i="1" lang="en-US" sz="2800">
                <a:solidFill>
                  <a:srgbClr val="000000"/>
                </a:solidFill>
                <a:latin typeface="Quattrocento Sans"/>
                <a:ea typeface="Quattrocento Sans"/>
                <a:cs typeface="Quattrocento Sans"/>
                <a:sym typeface="Quattrocento Sans"/>
              </a:rPr>
              <a:t>- Gồm </a:t>
            </a:r>
            <a:r>
              <a:rPr b="1" i="1" lang="en-US" sz="2800">
                <a:solidFill>
                  <a:srgbClr val="FF0000"/>
                </a:solidFill>
                <a:latin typeface="Quattrocento Sans"/>
                <a:ea typeface="Quattrocento Sans"/>
                <a:cs typeface="Quattrocento Sans"/>
                <a:sym typeface="Quattrocento Sans"/>
              </a:rPr>
              <a:t>2</a:t>
            </a:r>
            <a:r>
              <a:rPr b="1" i="1" lang="en-US" sz="2800">
                <a:solidFill>
                  <a:srgbClr val="000000"/>
                </a:solidFill>
                <a:latin typeface="Quattrocento Sans"/>
                <a:ea typeface="Quattrocento Sans"/>
                <a:cs typeface="Quattrocento Sans"/>
                <a:sym typeface="Quattrocento Sans"/>
              </a:rPr>
              <a:t> mảnh gắn với nhau nhờ bản lề ở phía lưng.</a:t>
            </a:r>
            <a:endParaRPr/>
          </a:p>
          <a:p>
            <a:pPr indent="0" lvl="0" marL="0" marR="0" rtl="0" algn="just">
              <a:lnSpc>
                <a:spcPct val="115000"/>
              </a:lnSpc>
              <a:spcBef>
                <a:spcPts val="0"/>
              </a:spcBef>
              <a:spcAft>
                <a:spcPts val="0"/>
              </a:spcAft>
              <a:buNone/>
            </a:pPr>
            <a:r>
              <a:rPr b="1" i="1" lang="en-US" sz="2800">
                <a:solidFill>
                  <a:srgbClr val="000000"/>
                </a:solidFill>
                <a:latin typeface="Quattrocento Sans"/>
                <a:ea typeface="Quattrocento Sans"/>
                <a:cs typeface="Quattrocento Sans"/>
                <a:sym typeface="Quattrocento Sans"/>
              </a:rPr>
              <a:t>- Có </a:t>
            </a:r>
            <a:r>
              <a:rPr b="1" i="1" lang="en-US" sz="2800">
                <a:solidFill>
                  <a:srgbClr val="FF0000"/>
                </a:solidFill>
                <a:latin typeface="Quattrocento Sans"/>
                <a:ea typeface="Quattrocento Sans"/>
                <a:cs typeface="Quattrocento Sans"/>
                <a:sym typeface="Quattrocento Sans"/>
              </a:rPr>
              <a:t>3</a:t>
            </a:r>
            <a:r>
              <a:rPr b="1" i="1" lang="en-US" sz="2800">
                <a:solidFill>
                  <a:srgbClr val="000000"/>
                </a:solidFill>
                <a:latin typeface="Quattrocento Sans"/>
                <a:ea typeface="Quattrocento Sans"/>
                <a:cs typeface="Quattrocento Sans"/>
                <a:sym typeface="Quattrocento Sans"/>
              </a:rPr>
              <a:t> lớp: Lớp sừng, lớp đá vôi, lớp xà cừ.</a:t>
            </a:r>
            <a:endParaRPr b="1" i="1" sz="2800">
              <a:solidFill>
                <a:srgbClr val="000000"/>
              </a:solidFill>
              <a:latin typeface="Quattrocento Sans"/>
              <a:ea typeface="Quattrocento Sans"/>
              <a:cs typeface="Quattrocento Sans"/>
              <a:sym typeface="Quattrocento Sans"/>
            </a:endParaRPr>
          </a:p>
          <a:p>
            <a:pPr indent="0" lvl="0" marL="0" marR="0" rtl="0" algn="just">
              <a:lnSpc>
                <a:spcPct val="115000"/>
              </a:lnSpc>
              <a:spcBef>
                <a:spcPts val="0"/>
              </a:spcBef>
              <a:spcAft>
                <a:spcPts val="0"/>
              </a:spcAft>
              <a:buNone/>
            </a:pPr>
            <a:r>
              <a:rPr b="1" i="1" lang="en-US" sz="2800">
                <a:solidFill>
                  <a:srgbClr val="000000"/>
                </a:solidFill>
                <a:latin typeface="Quattrocento Sans"/>
                <a:ea typeface="Quattrocento Sans"/>
                <a:cs typeface="Quattrocento Sans"/>
                <a:sym typeface="Quattrocento Sans"/>
              </a:rPr>
              <a:t>- Có các vòng tăng trưởng ở phía ngoài vỏ</a:t>
            </a:r>
            <a:endParaRPr b="1" i="1" sz="2800">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5"/>
          <p:cNvSpPr txBox="1"/>
          <p:nvPr/>
        </p:nvSpPr>
        <p:spPr>
          <a:xfrm>
            <a:off x="485949" y="675343"/>
            <a:ext cx="3046391" cy="6833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0066"/>
              </a:buClr>
              <a:buSzPts val="3600"/>
              <a:buFont typeface="Quattrocento Sans"/>
              <a:buNone/>
            </a:pPr>
            <a:r>
              <a:rPr b="1" lang="en-US" sz="3600">
                <a:solidFill>
                  <a:srgbClr val="FF0066"/>
                </a:solidFill>
                <a:latin typeface="Quattrocento Sans"/>
                <a:ea typeface="Quattrocento Sans"/>
                <a:cs typeface="Quattrocento Sans"/>
                <a:sym typeface="Quattrocento Sans"/>
              </a:rPr>
              <a:t>2. Cơ thể trai</a:t>
            </a:r>
            <a:endParaRPr b="1" sz="3600" u="sng">
              <a:solidFill>
                <a:srgbClr val="FF0066"/>
              </a:solidFill>
              <a:latin typeface="Quattrocento Sans"/>
              <a:ea typeface="Quattrocento Sans"/>
              <a:cs typeface="Quattrocento Sans"/>
              <a:sym typeface="Quattrocento Sans"/>
            </a:endParaRPr>
          </a:p>
        </p:txBody>
      </p:sp>
      <p:grpSp>
        <p:nvGrpSpPr>
          <p:cNvPr id="124" name="Google Shape;124;p5"/>
          <p:cNvGrpSpPr/>
          <p:nvPr/>
        </p:nvGrpSpPr>
        <p:grpSpPr>
          <a:xfrm>
            <a:off x="1360851" y="1457121"/>
            <a:ext cx="4911442" cy="2924399"/>
            <a:chOff x="336963" y="1152395"/>
            <a:chExt cx="4911442" cy="2924399"/>
          </a:xfrm>
        </p:grpSpPr>
        <p:pic>
          <p:nvPicPr>
            <p:cNvPr id="125" name="Google Shape;125;p5"/>
            <p:cNvPicPr preferRelativeResize="0"/>
            <p:nvPr/>
          </p:nvPicPr>
          <p:blipFill rotWithShape="1">
            <a:blip r:embed="rId3">
              <a:alphaModFix/>
            </a:blip>
            <a:srcRect b="0" l="5143" r="1552" t="9076"/>
            <a:stretch/>
          </p:blipFill>
          <p:spPr>
            <a:xfrm>
              <a:off x="336963" y="1270965"/>
              <a:ext cx="4772416" cy="2805829"/>
            </a:xfrm>
            <a:prstGeom prst="rect">
              <a:avLst/>
            </a:prstGeom>
            <a:noFill/>
            <a:ln>
              <a:noFill/>
            </a:ln>
          </p:spPr>
        </p:pic>
        <p:sp>
          <p:nvSpPr>
            <p:cNvPr id="126" name="Google Shape;126;p5"/>
            <p:cNvSpPr/>
            <p:nvPr/>
          </p:nvSpPr>
          <p:spPr>
            <a:xfrm>
              <a:off x="4484318" y="1152395"/>
              <a:ext cx="764087" cy="41335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sp>
        <p:nvSpPr>
          <p:cNvPr id="127" name="Google Shape;127;p5"/>
          <p:cNvSpPr/>
          <p:nvPr/>
        </p:nvSpPr>
        <p:spPr>
          <a:xfrm>
            <a:off x="5887233" y="3805468"/>
            <a:ext cx="6037545" cy="1723810"/>
          </a:xfrm>
          <a:prstGeom prst="wedgeEllipseCallout">
            <a:avLst>
              <a:gd fmla="val -44354" name="adj1"/>
              <a:gd fmla="val -70874" name="adj2"/>
            </a:avLst>
          </a:prstGeom>
          <a:solidFill>
            <a:srgbClr val="FFF2CC"/>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3200">
                <a:solidFill>
                  <a:srgbClr val="002060"/>
                </a:solidFill>
                <a:latin typeface="Quattrocento Sans"/>
                <a:ea typeface="Quattrocento Sans"/>
                <a:cs typeface="Quattrocento Sans"/>
                <a:sym typeface="Quattrocento Sans"/>
              </a:rPr>
              <a:t>Cơ thể trai có cấu tạo như thế nào?</a:t>
            </a:r>
            <a:endParaRPr/>
          </a:p>
        </p:txBody>
      </p:sp>
      <p:sp>
        <p:nvSpPr>
          <p:cNvPr id="128" name="Google Shape;128;p5"/>
          <p:cNvSpPr txBox="1"/>
          <p:nvPr/>
        </p:nvSpPr>
        <p:spPr>
          <a:xfrm>
            <a:off x="485949" y="170852"/>
            <a:ext cx="5564122" cy="6833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0066"/>
              </a:buClr>
              <a:buSzPts val="3600"/>
              <a:buFont typeface="Quattrocento Sans"/>
              <a:buNone/>
            </a:pPr>
            <a:r>
              <a:rPr b="1" lang="en-US" sz="3600">
                <a:solidFill>
                  <a:srgbClr val="FF0066"/>
                </a:solidFill>
                <a:latin typeface="Quattrocento Sans"/>
                <a:ea typeface="Quattrocento Sans"/>
                <a:cs typeface="Quattrocento Sans"/>
                <a:sym typeface="Quattrocento Sans"/>
              </a:rPr>
              <a:t>I - Cấu tạo và di chuyển</a:t>
            </a:r>
            <a:endParaRPr b="1" sz="3600" u="sng">
              <a:solidFill>
                <a:srgbClr val="FF0066"/>
              </a:solidFill>
              <a:latin typeface="Quattrocento Sans"/>
              <a:ea typeface="Quattrocento Sans"/>
              <a:cs typeface="Quattrocento Sans"/>
              <a:sym typeface="Quattrocen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500"/>
                                        <p:tgtEl>
                                          <p:spTgt spid="124"/>
                                        </p:tgtEl>
                                        <p:attrNameLst>
                                          <p:attrName>ppt_w</p:attrName>
                                        </p:attrNameLst>
                                      </p:cBhvr>
                                      <p:tavLst>
                                        <p:tav fmla="" tm="0">
                                          <p:val>
                                            <p:strVal val="0"/>
                                          </p:val>
                                        </p:tav>
                                        <p:tav fmla="" tm="100000">
                                          <p:val>
                                            <p:strVal val="#ppt_w"/>
                                          </p:val>
                                        </p:tav>
                                      </p:tavLst>
                                    </p:anim>
                                    <p:anim calcmode="lin" valueType="num">
                                      <p:cBhvr additive="base">
                                        <p:cTn dur="500"/>
                                        <p:tgtEl>
                                          <p:spTgt spid="12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6"/>
          <p:cNvSpPr txBox="1"/>
          <p:nvPr/>
        </p:nvSpPr>
        <p:spPr>
          <a:xfrm>
            <a:off x="485949" y="675343"/>
            <a:ext cx="3046391" cy="6833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0066"/>
              </a:buClr>
              <a:buSzPts val="3600"/>
              <a:buFont typeface="Quattrocento Sans"/>
              <a:buNone/>
            </a:pPr>
            <a:r>
              <a:rPr b="1" lang="en-US" sz="3600">
                <a:solidFill>
                  <a:srgbClr val="FF0066"/>
                </a:solidFill>
                <a:latin typeface="Quattrocento Sans"/>
                <a:ea typeface="Quattrocento Sans"/>
                <a:cs typeface="Quattrocento Sans"/>
                <a:sym typeface="Quattrocento Sans"/>
              </a:rPr>
              <a:t>2. Cơ thể trai</a:t>
            </a:r>
            <a:endParaRPr b="1" sz="3600" u="sng">
              <a:solidFill>
                <a:srgbClr val="FF0066"/>
              </a:solidFill>
              <a:latin typeface="Quattrocento Sans"/>
              <a:ea typeface="Quattrocento Sans"/>
              <a:cs typeface="Quattrocento Sans"/>
              <a:sym typeface="Quattrocento Sans"/>
            </a:endParaRPr>
          </a:p>
        </p:txBody>
      </p:sp>
      <p:grpSp>
        <p:nvGrpSpPr>
          <p:cNvPr id="134" name="Google Shape;134;p6"/>
          <p:cNvGrpSpPr/>
          <p:nvPr/>
        </p:nvGrpSpPr>
        <p:grpSpPr>
          <a:xfrm>
            <a:off x="451486" y="1249920"/>
            <a:ext cx="5167690" cy="3093132"/>
            <a:chOff x="336963" y="1152395"/>
            <a:chExt cx="4911442" cy="2924399"/>
          </a:xfrm>
        </p:grpSpPr>
        <p:pic>
          <p:nvPicPr>
            <p:cNvPr id="135" name="Google Shape;135;p6"/>
            <p:cNvPicPr preferRelativeResize="0"/>
            <p:nvPr/>
          </p:nvPicPr>
          <p:blipFill rotWithShape="1">
            <a:blip r:embed="rId3">
              <a:alphaModFix/>
            </a:blip>
            <a:srcRect b="0" l="5143" r="1552" t="9076"/>
            <a:stretch/>
          </p:blipFill>
          <p:spPr>
            <a:xfrm>
              <a:off x="336963" y="1270965"/>
              <a:ext cx="4772416" cy="2805829"/>
            </a:xfrm>
            <a:prstGeom prst="rect">
              <a:avLst/>
            </a:prstGeom>
            <a:noFill/>
            <a:ln>
              <a:noFill/>
            </a:ln>
          </p:spPr>
        </p:pic>
        <p:sp>
          <p:nvSpPr>
            <p:cNvPr id="136" name="Google Shape;136;p6"/>
            <p:cNvSpPr/>
            <p:nvPr/>
          </p:nvSpPr>
          <p:spPr>
            <a:xfrm>
              <a:off x="4484318" y="1152395"/>
              <a:ext cx="764087" cy="41335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sp>
        <p:nvSpPr>
          <p:cNvPr id="137" name="Google Shape;137;p6"/>
          <p:cNvSpPr txBox="1"/>
          <p:nvPr/>
        </p:nvSpPr>
        <p:spPr>
          <a:xfrm>
            <a:off x="7298042" y="1567643"/>
            <a:ext cx="4722312" cy="113661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FF0000"/>
              </a:buClr>
              <a:buSzPts val="3200"/>
              <a:buFont typeface="Quattrocento Sans"/>
              <a:buNone/>
            </a:pPr>
            <a:r>
              <a:rPr b="1" i="1" lang="en-US" sz="3200">
                <a:solidFill>
                  <a:srgbClr val="FF0000"/>
                </a:solidFill>
                <a:latin typeface="Quattrocento Sans"/>
                <a:ea typeface="Quattrocento Sans"/>
                <a:cs typeface="Quattrocento Sans"/>
                <a:sym typeface="Quattrocento Sans"/>
              </a:rPr>
              <a:t>Gồm: thân, chân, lỗ miệng và tấm miệng.</a:t>
            </a:r>
            <a:endParaRPr/>
          </a:p>
        </p:txBody>
      </p:sp>
      <p:pic>
        <p:nvPicPr>
          <p:cNvPr id="138" name="Google Shape;138;p6"/>
          <p:cNvPicPr preferRelativeResize="0"/>
          <p:nvPr/>
        </p:nvPicPr>
        <p:blipFill rotWithShape="1">
          <a:blip r:embed="rId4">
            <a:alphaModFix/>
          </a:blip>
          <a:srcRect b="0" l="0" r="0" t="0"/>
          <a:stretch/>
        </p:blipFill>
        <p:spPr>
          <a:xfrm>
            <a:off x="6213519" y="1412708"/>
            <a:ext cx="1084523" cy="1446483"/>
          </a:xfrm>
          <a:prstGeom prst="rect">
            <a:avLst/>
          </a:prstGeom>
          <a:noFill/>
          <a:ln>
            <a:noFill/>
          </a:ln>
        </p:spPr>
      </p:pic>
      <p:sp>
        <p:nvSpPr>
          <p:cNvPr id="139" name="Google Shape;139;p6"/>
          <p:cNvSpPr txBox="1"/>
          <p:nvPr/>
        </p:nvSpPr>
        <p:spPr>
          <a:xfrm>
            <a:off x="485949" y="170852"/>
            <a:ext cx="5564122" cy="6833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0066"/>
              </a:buClr>
              <a:buSzPts val="3600"/>
              <a:buFont typeface="Quattrocento Sans"/>
              <a:buNone/>
            </a:pPr>
            <a:r>
              <a:rPr b="1" lang="en-US" sz="3600">
                <a:solidFill>
                  <a:srgbClr val="FF0066"/>
                </a:solidFill>
                <a:latin typeface="Quattrocento Sans"/>
                <a:ea typeface="Quattrocento Sans"/>
                <a:cs typeface="Quattrocento Sans"/>
                <a:sym typeface="Quattrocento Sans"/>
              </a:rPr>
              <a:t>I - Cấu tạo và di chuyển</a:t>
            </a:r>
            <a:endParaRPr b="1" sz="3600" u="sng">
              <a:solidFill>
                <a:srgbClr val="FF0066"/>
              </a:solidFill>
              <a:latin typeface="Quattrocento Sans"/>
              <a:ea typeface="Quattrocento Sans"/>
              <a:cs typeface="Quattrocento Sans"/>
              <a:sym typeface="Quattrocento Sans"/>
            </a:endParaRPr>
          </a:p>
        </p:txBody>
      </p:sp>
      <p:sp>
        <p:nvSpPr>
          <p:cNvPr id="140" name="Google Shape;140;p6"/>
          <p:cNvSpPr/>
          <p:nvPr/>
        </p:nvSpPr>
        <p:spPr>
          <a:xfrm>
            <a:off x="485948" y="4429373"/>
            <a:ext cx="11246269" cy="2031838"/>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i="1" lang="en-US" sz="2800">
                <a:solidFill>
                  <a:srgbClr val="000000"/>
                </a:solidFill>
                <a:latin typeface="Quattrocento Sans"/>
                <a:ea typeface="Quattrocento Sans"/>
                <a:cs typeface="Quattrocento Sans"/>
                <a:sym typeface="Quattrocento Sans"/>
              </a:rPr>
              <a:t>- Dưới vỏ là </a:t>
            </a:r>
            <a:r>
              <a:rPr b="1" i="1" lang="en-US" sz="2800">
                <a:solidFill>
                  <a:srgbClr val="FF0000"/>
                </a:solidFill>
                <a:latin typeface="Quattrocento Sans"/>
                <a:ea typeface="Quattrocento Sans"/>
                <a:cs typeface="Quattrocento Sans"/>
                <a:sym typeface="Quattrocento Sans"/>
              </a:rPr>
              <a:t>áo trai</a:t>
            </a:r>
            <a:r>
              <a:rPr b="1" i="1" lang="en-US" sz="2800">
                <a:solidFill>
                  <a:srgbClr val="000000"/>
                </a:solidFill>
                <a:latin typeface="Quattrocento Sans"/>
                <a:ea typeface="Quattrocento Sans"/>
                <a:cs typeface="Quattrocento Sans"/>
                <a:sym typeface="Quattrocento Sans"/>
              </a:rPr>
              <a:t>. </a:t>
            </a:r>
            <a:r>
              <a:rPr b="1" i="1" lang="en-US" sz="2800">
                <a:solidFill>
                  <a:srgbClr val="FF0000"/>
                </a:solidFill>
                <a:latin typeface="Quattrocento Sans"/>
                <a:ea typeface="Quattrocento Sans"/>
                <a:cs typeface="Quattrocento Sans"/>
                <a:sym typeface="Quattrocento Sans"/>
              </a:rPr>
              <a:t>Mặt ngoài </a:t>
            </a:r>
            <a:r>
              <a:rPr b="1" i="1" lang="en-US" sz="2800">
                <a:solidFill>
                  <a:srgbClr val="000000"/>
                </a:solidFill>
                <a:latin typeface="Quattrocento Sans"/>
                <a:ea typeface="Quattrocento Sans"/>
                <a:cs typeface="Quattrocento Sans"/>
                <a:sym typeface="Quattrocento Sans"/>
              </a:rPr>
              <a:t>tiết ra vỏ đá vôi, </a:t>
            </a:r>
            <a:r>
              <a:rPr b="1" i="1" lang="en-US" sz="2800">
                <a:solidFill>
                  <a:srgbClr val="FF0000"/>
                </a:solidFill>
                <a:latin typeface="Quattrocento Sans"/>
                <a:ea typeface="Quattrocento Sans"/>
                <a:cs typeface="Quattrocento Sans"/>
                <a:sym typeface="Quattrocento Sans"/>
              </a:rPr>
              <a:t>mặt trong </a:t>
            </a:r>
            <a:r>
              <a:rPr b="1" i="1" lang="en-US" sz="2800">
                <a:solidFill>
                  <a:srgbClr val="000000"/>
                </a:solidFill>
                <a:latin typeface="Quattrocento Sans"/>
                <a:ea typeface="Quattrocento Sans"/>
                <a:cs typeface="Quattrocento Sans"/>
                <a:sym typeface="Quattrocento Sans"/>
              </a:rPr>
              <a:t>áo tạo thành khoang áo- là môi trường hoạt động dinh dưỡng của trai.</a:t>
            </a:r>
            <a:endParaRPr b="1" i="1" sz="2800">
              <a:solidFill>
                <a:srgbClr val="000000"/>
              </a:solidFill>
              <a:latin typeface="Quattrocento Sans"/>
              <a:ea typeface="Quattrocento Sans"/>
              <a:cs typeface="Quattrocento Sans"/>
              <a:sym typeface="Quattrocento Sans"/>
            </a:endParaRPr>
          </a:p>
          <a:p>
            <a:pPr indent="0" lvl="0" marL="0" marR="0" rtl="0" algn="just">
              <a:lnSpc>
                <a:spcPct val="115000"/>
              </a:lnSpc>
              <a:spcBef>
                <a:spcPts val="0"/>
              </a:spcBef>
              <a:spcAft>
                <a:spcPts val="0"/>
              </a:spcAft>
              <a:buNone/>
            </a:pPr>
            <a:r>
              <a:rPr b="1" i="1" lang="en-US" sz="2800">
                <a:solidFill>
                  <a:srgbClr val="000000"/>
                </a:solidFill>
                <a:latin typeface="Quattrocento Sans"/>
                <a:ea typeface="Quattrocento Sans"/>
                <a:cs typeface="Quattrocento Sans"/>
                <a:sym typeface="Quattrocento Sans"/>
              </a:rPr>
              <a:t>- </a:t>
            </a:r>
            <a:r>
              <a:rPr b="1" i="1" lang="en-US" sz="2800">
                <a:solidFill>
                  <a:srgbClr val="FF0000"/>
                </a:solidFill>
                <a:latin typeface="Quattrocento Sans"/>
                <a:ea typeface="Quattrocento Sans"/>
                <a:cs typeface="Quattrocento Sans"/>
                <a:sym typeface="Quattrocento Sans"/>
              </a:rPr>
              <a:t>2 tấm mang </a:t>
            </a:r>
            <a:r>
              <a:rPr b="1" i="1" lang="en-US" sz="2800">
                <a:solidFill>
                  <a:srgbClr val="000000"/>
                </a:solidFill>
                <a:latin typeface="Quattrocento Sans"/>
                <a:ea typeface="Quattrocento Sans"/>
                <a:cs typeface="Quattrocento Sans"/>
                <a:sym typeface="Quattrocento Sans"/>
              </a:rPr>
              <a:t>ở mỗi bên để hô hấp</a:t>
            </a:r>
            <a:endParaRPr b="1" i="1" sz="2800">
              <a:solidFill>
                <a:srgbClr val="000000"/>
              </a:solidFill>
              <a:latin typeface="Quattrocento Sans"/>
              <a:ea typeface="Quattrocento Sans"/>
              <a:cs typeface="Quattrocento Sans"/>
              <a:sym typeface="Quattrocento Sans"/>
            </a:endParaRPr>
          </a:p>
          <a:p>
            <a:pPr indent="0" lvl="0" marL="0" marR="0" rtl="0" algn="just">
              <a:lnSpc>
                <a:spcPct val="115000"/>
              </a:lnSpc>
              <a:spcBef>
                <a:spcPts val="0"/>
              </a:spcBef>
              <a:spcAft>
                <a:spcPts val="0"/>
              </a:spcAft>
              <a:buNone/>
            </a:pPr>
            <a:r>
              <a:rPr b="1" i="1" lang="en-US" sz="2800">
                <a:solidFill>
                  <a:srgbClr val="000000"/>
                </a:solidFill>
                <a:latin typeface="Quattrocento Sans"/>
                <a:ea typeface="Quattrocento Sans"/>
                <a:cs typeface="Quattrocento Sans"/>
                <a:sym typeface="Quattrocento Sans"/>
              </a:rPr>
              <a:t>- Ở trung tâm cơ thể phía trong là </a:t>
            </a:r>
            <a:r>
              <a:rPr b="1" i="1" lang="en-US" sz="2800">
                <a:solidFill>
                  <a:srgbClr val="FF0000"/>
                </a:solidFill>
                <a:latin typeface="Quattrocento Sans"/>
                <a:ea typeface="Quattrocento Sans"/>
                <a:cs typeface="Quattrocento Sans"/>
                <a:sym typeface="Quattrocento Sans"/>
              </a:rPr>
              <a:t>thân trai </a:t>
            </a:r>
            <a:r>
              <a:rPr b="1" i="1" lang="en-US" sz="2800">
                <a:solidFill>
                  <a:srgbClr val="000000"/>
                </a:solidFill>
                <a:latin typeface="Quattrocento Sans"/>
                <a:ea typeface="Quattrocento Sans"/>
                <a:cs typeface="Quattrocento Sans"/>
                <a:sym typeface="Quattrocento Sans"/>
              </a:rPr>
              <a:t>và phía ngoài là </a:t>
            </a:r>
            <a:r>
              <a:rPr b="1" i="1" lang="en-US" sz="2800">
                <a:solidFill>
                  <a:srgbClr val="FF0000"/>
                </a:solidFill>
                <a:latin typeface="Quattrocento Sans"/>
                <a:ea typeface="Quattrocento Sans"/>
                <a:cs typeface="Quattrocento Sans"/>
                <a:sym typeface="Quattrocento Sans"/>
              </a:rPr>
              <a:t>chân trai</a:t>
            </a:r>
            <a:r>
              <a:rPr b="1" i="1" lang="en-US" sz="2800">
                <a:solidFill>
                  <a:srgbClr val="000000"/>
                </a:solidFill>
                <a:latin typeface="Quattrocento Sans"/>
                <a:ea typeface="Quattrocento Sans"/>
                <a:cs typeface="Quattrocento Sans"/>
                <a:sym typeface="Quattrocento Sans"/>
              </a:rPr>
              <a:t>.</a:t>
            </a:r>
            <a:endParaRPr b="1" i="1" sz="2800">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7"/>
          <p:cNvSpPr txBox="1"/>
          <p:nvPr/>
        </p:nvSpPr>
        <p:spPr>
          <a:xfrm>
            <a:off x="498474" y="116094"/>
            <a:ext cx="5564122" cy="6833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0066"/>
              </a:buClr>
              <a:buSzPts val="4000"/>
              <a:buFont typeface="Quattrocento Sans"/>
              <a:buNone/>
            </a:pPr>
            <a:r>
              <a:rPr b="1" lang="en-US" sz="4000">
                <a:solidFill>
                  <a:srgbClr val="FF0066"/>
                </a:solidFill>
                <a:latin typeface="Quattrocento Sans"/>
                <a:ea typeface="Quattrocento Sans"/>
                <a:cs typeface="Quattrocento Sans"/>
                <a:sym typeface="Quattrocento Sans"/>
              </a:rPr>
              <a:t>3. Di chuyển</a:t>
            </a:r>
            <a:endParaRPr b="1" sz="4000" u="sng">
              <a:solidFill>
                <a:srgbClr val="FF0066"/>
              </a:solidFill>
              <a:latin typeface="Quattrocento Sans"/>
              <a:ea typeface="Quattrocento Sans"/>
              <a:cs typeface="Quattrocento Sans"/>
              <a:sym typeface="Quattrocento Sans"/>
            </a:endParaRPr>
          </a:p>
        </p:txBody>
      </p:sp>
      <p:pic>
        <p:nvPicPr>
          <p:cNvPr id="146" name="Google Shape;146;p7" title="Scribbled mussel (Scabies crispata) digging [with timelapse] and visualized eating"/>
          <p:cNvPicPr preferRelativeResize="0"/>
          <p:nvPr/>
        </p:nvPicPr>
        <p:blipFill rotWithShape="1">
          <a:blip r:embed="rId3">
            <a:alphaModFix/>
          </a:blip>
          <a:srcRect b="0" l="0" r="0" t="0"/>
          <a:stretch/>
        </p:blipFill>
        <p:spPr>
          <a:xfrm>
            <a:off x="1323261" y="1013753"/>
            <a:ext cx="9545477" cy="5369331"/>
          </a:xfrm>
          <a:prstGeom prst="rect">
            <a:avLst/>
          </a:prstGeom>
          <a:noFill/>
          <a:ln>
            <a:noFill/>
          </a:ln>
        </p:spPr>
      </p:pic>
      <p:sp>
        <p:nvSpPr>
          <p:cNvPr id="147" name="Google Shape;147;p7"/>
          <p:cNvSpPr txBox="1"/>
          <p:nvPr/>
        </p:nvSpPr>
        <p:spPr>
          <a:xfrm>
            <a:off x="3390314" y="196136"/>
            <a:ext cx="727299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Quattrocento Sans"/>
                <a:ea typeface="Quattrocento Sans"/>
                <a:cs typeface="Quattrocento Sans"/>
                <a:sym typeface="Quattrocento Sans"/>
              </a:rPr>
              <a:t>Trai sông di chuyển như thế nào?</a:t>
            </a:r>
            <a:endParaRPr sz="2800">
              <a:solidFill>
                <a:schemeClr val="dk1"/>
              </a:solidFill>
              <a:latin typeface="Quattrocento Sans"/>
              <a:ea typeface="Quattrocento Sans"/>
              <a:cs typeface="Quattrocento Sans"/>
              <a:sym typeface="Quattrocento Sans"/>
            </a:endParaRPr>
          </a:p>
        </p:txBody>
      </p:sp>
      <p:pic>
        <p:nvPicPr>
          <p:cNvPr id="148" name="Google Shape;148;p7"/>
          <p:cNvPicPr preferRelativeResize="0"/>
          <p:nvPr/>
        </p:nvPicPr>
        <p:blipFill rotWithShape="1">
          <a:blip r:embed="rId4">
            <a:alphaModFix/>
          </a:blip>
          <a:srcRect b="0" l="0" r="0" t="0"/>
          <a:stretch/>
        </p:blipFill>
        <p:spPr>
          <a:xfrm>
            <a:off x="0" y="5943600"/>
            <a:ext cx="12192000" cy="1828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8"/>
          <p:cNvSpPr txBox="1"/>
          <p:nvPr/>
        </p:nvSpPr>
        <p:spPr>
          <a:xfrm>
            <a:off x="498474" y="116094"/>
            <a:ext cx="5564122" cy="6833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0066"/>
              </a:buClr>
              <a:buSzPts val="4000"/>
              <a:buFont typeface="Quattrocento Sans"/>
              <a:buNone/>
            </a:pPr>
            <a:r>
              <a:rPr b="1" lang="en-US" sz="4000">
                <a:solidFill>
                  <a:srgbClr val="FF0066"/>
                </a:solidFill>
                <a:latin typeface="Quattrocento Sans"/>
                <a:ea typeface="Quattrocento Sans"/>
                <a:cs typeface="Quattrocento Sans"/>
                <a:sym typeface="Quattrocento Sans"/>
              </a:rPr>
              <a:t>3. Di chuyển</a:t>
            </a:r>
            <a:endParaRPr b="1" sz="4000" u="sng">
              <a:solidFill>
                <a:srgbClr val="FF0066"/>
              </a:solidFill>
              <a:latin typeface="Quattrocento Sans"/>
              <a:ea typeface="Quattrocento Sans"/>
              <a:cs typeface="Quattrocento Sans"/>
              <a:sym typeface="Quattrocento Sans"/>
            </a:endParaRPr>
          </a:p>
        </p:txBody>
      </p:sp>
      <p:pic>
        <p:nvPicPr>
          <p:cNvPr id="154" name="Google Shape;154;p8"/>
          <p:cNvPicPr preferRelativeResize="0"/>
          <p:nvPr/>
        </p:nvPicPr>
        <p:blipFill rotWithShape="1">
          <a:blip r:embed="rId3">
            <a:alphaModFix/>
          </a:blip>
          <a:srcRect b="5553" l="9585" r="2843" t="7676"/>
          <a:stretch/>
        </p:blipFill>
        <p:spPr>
          <a:xfrm>
            <a:off x="6989522" y="1203813"/>
            <a:ext cx="4346531" cy="4450374"/>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155" name="Google Shape;155;p8"/>
          <p:cNvSpPr txBox="1"/>
          <p:nvPr/>
        </p:nvSpPr>
        <p:spPr>
          <a:xfrm>
            <a:off x="101489" y="1990184"/>
            <a:ext cx="6888033" cy="4358845"/>
          </a:xfrm>
          <a:prstGeom prst="rect">
            <a:avLst/>
          </a:prstGeom>
          <a:noFill/>
          <a:ln>
            <a:noFill/>
          </a:ln>
        </p:spPr>
        <p:txBody>
          <a:bodyPr anchorCtr="0" anchor="t" bIns="45700" lIns="91425" spcFirstLastPara="1" rIns="91425" wrap="square" tIns="45700">
            <a:normAutofit/>
          </a:bodyPr>
          <a:lstStyle/>
          <a:p>
            <a:pPr indent="-254000" lvl="0" marL="457200" marR="0" rtl="0" algn="l">
              <a:lnSpc>
                <a:spcPct val="90000"/>
              </a:lnSpc>
              <a:spcBef>
                <a:spcPts val="0"/>
              </a:spcBef>
              <a:spcAft>
                <a:spcPts val="0"/>
              </a:spcAft>
              <a:buClr>
                <a:schemeClr val="dk1"/>
              </a:buClr>
              <a:buSzPts val="3200"/>
              <a:buFont typeface="Quattrocento Sans"/>
              <a:buNone/>
            </a:pPr>
            <a:r>
              <a:t/>
            </a:r>
            <a:endParaRPr b="1" i="1" sz="3200">
              <a:solidFill>
                <a:schemeClr val="dk1"/>
              </a:solidFill>
              <a:latin typeface="Quattrocento Sans"/>
              <a:ea typeface="Quattrocento Sans"/>
              <a:cs typeface="Quattrocento Sans"/>
              <a:sym typeface="Quattrocento Sans"/>
            </a:endParaRPr>
          </a:p>
          <a:p>
            <a:pPr indent="0" lvl="0" marL="0" marR="0" rtl="0" algn="l">
              <a:lnSpc>
                <a:spcPct val="90000"/>
              </a:lnSpc>
              <a:spcBef>
                <a:spcPts val="0"/>
              </a:spcBef>
              <a:spcAft>
                <a:spcPts val="0"/>
              </a:spcAft>
              <a:buClr>
                <a:schemeClr val="dk1"/>
              </a:buClr>
              <a:buSzPts val="3200"/>
              <a:buFont typeface="Quattrocento Sans"/>
              <a:buNone/>
            </a:pPr>
            <a:r>
              <a:t/>
            </a:r>
            <a:endParaRPr b="1" i="1" sz="3200">
              <a:solidFill>
                <a:schemeClr val="dk1"/>
              </a:solidFill>
              <a:latin typeface="Quattrocento Sans"/>
              <a:ea typeface="Quattrocento Sans"/>
              <a:cs typeface="Quattrocento Sans"/>
              <a:sym typeface="Quattrocento Sans"/>
            </a:endParaRPr>
          </a:p>
          <a:p>
            <a:pPr indent="-254000" lvl="0" marL="457200" marR="0" rtl="0" algn="l">
              <a:lnSpc>
                <a:spcPct val="90000"/>
              </a:lnSpc>
              <a:spcBef>
                <a:spcPts val="0"/>
              </a:spcBef>
              <a:spcAft>
                <a:spcPts val="0"/>
              </a:spcAft>
              <a:buClr>
                <a:schemeClr val="dk1"/>
              </a:buClr>
              <a:buSzPts val="3200"/>
              <a:buFont typeface="Quattrocento Sans"/>
              <a:buNone/>
            </a:pPr>
            <a:r>
              <a:t/>
            </a:r>
            <a:endParaRPr b="1" i="1" sz="3200">
              <a:solidFill>
                <a:schemeClr val="dk1"/>
              </a:solidFill>
              <a:latin typeface="Quattrocento Sans"/>
              <a:ea typeface="Quattrocento Sans"/>
              <a:cs typeface="Quattrocento Sans"/>
              <a:sym typeface="Quattrocento Sans"/>
            </a:endParaRPr>
          </a:p>
        </p:txBody>
      </p:sp>
      <p:sp>
        <p:nvSpPr>
          <p:cNvPr id="156" name="Google Shape;156;p8"/>
          <p:cNvSpPr txBox="1"/>
          <p:nvPr/>
        </p:nvSpPr>
        <p:spPr>
          <a:xfrm>
            <a:off x="456602" y="1688122"/>
            <a:ext cx="6177807" cy="3966065"/>
          </a:xfrm>
          <a:prstGeom prst="rect">
            <a:avLst/>
          </a:prstGeom>
          <a:noFill/>
          <a:ln>
            <a:noFill/>
          </a:ln>
        </p:spPr>
        <p:txBody>
          <a:bodyPr anchorCtr="0" anchor="t" bIns="45700" lIns="91425" spcFirstLastPara="1" rIns="91425" wrap="square" tIns="45700">
            <a:noAutofit/>
          </a:bodyPr>
          <a:lstStyle/>
          <a:p>
            <a:pPr indent="-457200" lvl="0" marL="457200" marR="0" rtl="0" algn="just">
              <a:lnSpc>
                <a:spcPct val="125000"/>
              </a:lnSpc>
              <a:spcBef>
                <a:spcPts val="0"/>
              </a:spcBef>
              <a:spcAft>
                <a:spcPts val="0"/>
              </a:spcAft>
              <a:buClr>
                <a:schemeClr val="dk1"/>
              </a:buClr>
              <a:buSzPts val="2800"/>
              <a:buFont typeface="Arial"/>
              <a:buChar char="•"/>
            </a:pPr>
            <a:r>
              <a:rPr b="1" i="1" lang="en-US" sz="2800">
                <a:solidFill>
                  <a:schemeClr val="dk1"/>
                </a:solidFill>
                <a:latin typeface="Quattrocento Sans"/>
                <a:ea typeface="Quattrocento Sans"/>
                <a:cs typeface="Quattrocento Sans"/>
                <a:sym typeface="Quattrocento Sans"/>
              </a:rPr>
              <a:t>Chân trai thò ra theo hướng nào thì trai di chuyển theo hướng đó.</a:t>
            </a:r>
            <a:endParaRPr/>
          </a:p>
          <a:p>
            <a:pPr indent="-457200" lvl="0" marL="457200" marR="0" rtl="0" algn="just">
              <a:lnSpc>
                <a:spcPct val="125000"/>
              </a:lnSpc>
              <a:spcBef>
                <a:spcPts val="0"/>
              </a:spcBef>
              <a:spcAft>
                <a:spcPts val="0"/>
              </a:spcAft>
              <a:buClr>
                <a:srgbClr val="FF0000"/>
              </a:buClr>
              <a:buSzPts val="2800"/>
              <a:buFont typeface="Arial"/>
              <a:buChar char="•"/>
            </a:pPr>
            <a:r>
              <a:rPr b="1" i="1" lang="en-US" sz="2800">
                <a:solidFill>
                  <a:srgbClr val="FF0000"/>
                </a:solidFill>
                <a:latin typeface="Quattrocento Sans"/>
                <a:ea typeface="Quattrocento Sans"/>
                <a:cs typeface="Quattrocento Sans"/>
                <a:sym typeface="Quattrocento Sans"/>
              </a:rPr>
              <a:t>Chân trai dạng lưỡi rìu thò ra rồi thụt vào kết hợp đóng mở vỏ trai giúp trai di chuyển chậm chạp trong bùn (20-30cm/giờ) </a:t>
            </a:r>
            <a:endParaRPr b="1" i="1" sz="2800">
              <a:solidFill>
                <a:srgbClr val="FF0000"/>
              </a:solidFill>
              <a:latin typeface="Quattrocento Sans"/>
              <a:ea typeface="Quattrocento Sans"/>
              <a:cs typeface="Quattrocento Sans"/>
              <a:sym typeface="Quattrocen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9"/>
          <p:cNvSpPr txBox="1"/>
          <p:nvPr/>
        </p:nvSpPr>
        <p:spPr>
          <a:xfrm>
            <a:off x="523526" y="116094"/>
            <a:ext cx="5564122" cy="6833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0066"/>
              </a:buClr>
              <a:buSzPts val="4000"/>
              <a:buFont typeface="Quattrocento Sans"/>
              <a:buNone/>
            </a:pPr>
            <a:r>
              <a:rPr b="1" lang="en-US" sz="4000">
                <a:solidFill>
                  <a:srgbClr val="FF0066"/>
                </a:solidFill>
                <a:latin typeface="Quattrocento Sans"/>
                <a:ea typeface="Quattrocento Sans"/>
                <a:cs typeface="Quattrocento Sans"/>
                <a:sym typeface="Quattrocento Sans"/>
              </a:rPr>
              <a:t>II – Dinh dưỡng</a:t>
            </a:r>
            <a:endParaRPr b="1" sz="4000" u="sng">
              <a:solidFill>
                <a:srgbClr val="FF0066"/>
              </a:solidFill>
              <a:latin typeface="Quattrocento Sans"/>
              <a:ea typeface="Quattrocento Sans"/>
              <a:cs typeface="Quattrocento Sans"/>
              <a:sym typeface="Quattrocento Sans"/>
            </a:endParaRPr>
          </a:p>
        </p:txBody>
      </p:sp>
      <p:pic>
        <p:nvPicPr>
          <p:cNvPr id="162" name="Google Shape;162;p9" title="Mussels at Work: A Time Lapse Demonstration"/>
          <p:cNvPicPr preferRelativeResize="0"/>
          <p:nvPr/>
        </p:nvPicPr>
        <p:blipFill rotWithShape="1">
          <a:blip r:embed="rId3">
            <a:alphaModFix/>
          </a:blip>
          <a:srcRect b="0" l="0" r="0" t="0"/>
          <a:stretch/>
        </p:blipFill>
        <p:spPr>
          <a:xfrm>
            <a:off x="1283828" y="1070201"/>
            <a:ext cx="9607639" cy="5288396"/>
          </a:xfrm>
          <a:prstGeom prst="rect">
            <a:avLst/>
          </a:prstGeom>
          <a:noFill/>
          <a:ln>
            <a:noFill/>
          </a:ln>
        </p:spPr>
      </p:pic>
      <p:sp>
        <p:nvSpPr>
          <p:cNvPr id="163" name="Google Shape;163;p9"/>
          <p:cNvSpPr txBox="1"/>
          <p:nvPr/>
        </p:nvSpPr>
        <p:spPr>
          <a:xfrm>
            <a:off x="4628270" y="116094"/>
            <a:ext cx="7272997"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Quattrocento Sans"/>
                <a:ea typeface="Quattrocento Sans"/>
                <a:cs typeface="Quattrocento Sans"/>
                <a:sym typeface="Quattrocento Sans"/>
              </a:rPr>
              <a:t>Trai sông kiểu dinh dưỡng như thế nào?</a:t>
            </a:r>
            <a:endParaRPr/>
          </a:p>
          <a:p>
            <a:pPr indent="0" lvl="0" marL="0" marR="0" rtl="0" algn="l">
              <a:spcBef>
                <a:spcPts val="0"/>
              </a:spcBef>
              <a:spcAft>
                <a:spcPts val="0"/>
              </a:spcAft>
              <a:buNone/>
            </a:pPr>
            <a:r>
              <a:rPr lang="en-US" sz="2800">
                <a:solidFill>
                  <a:schemeClr val="dk1"/>
                </a:solidFill>
                <a:latin typeface="Quattrocento Sans"/>
                <a:ea typeface="Quattrocento Sans"/>
                <a:cs typeface="Quattrocento Sans"/>
                <a:sym typeface="Quattrocento Sans"/>
              </a:rPr>
              <a:t>Nó có ý nghĩa gì với môi trường nước?</a:t>
            </a:r>
            <a:endParaRPr sz="2800">
              <a:solidFill>
                <a:schemeClr val="dk1"/>
              </a:solidFill>
              <a:latin typeface="Quattrocento Sans"/>
              <a:ea typeface="Quattrocento Sans"/>
              <a:cs typeface="Quattrocento Sans"/>
              <a:sym typeface="Quattrocento Sans"/>
            </a:endParaRPr>
          </a:p>
        </p:txBody>
      </p:sp>
      <p:pic>
        <p:nvPicPr>
          <p:cNvPr descr="Ảnh có chứa văn bản&#10;&#10;Mô tả được tự động tạo" id="164" name="Google Shape;164;p9"/>
          <p:cNvPicPr preferRelativeResize="0"/>
          <p:nvPr/>
        </p:nvPicPr>
        <p:blipFill rotWithShape="1">
          <a:blip r:embed="rId4">
            <a:alphaModFix/>
          </a:blip>
          <a:srcRect b="0" l="0" r="0" t="0"/>
          <a:stretch/>
        </p:blipFill>
        <p:spPr>
          <a:xfrm>
            <a:off x="0" y="5943600"/>
            <a:ext cx="12192000" cy="1828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2018-08-26T04:15:47Z</dcterms:created>
  <dc:creator>Vostro 3559</dc:creator>
</cp:coreProperties>
</file>